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83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5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3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11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8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6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6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A97AF8-E657-4ABE-9CAA-D5E511E4454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DE6518-70C6-475C-A881-CEE7E4F1F7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01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ha.org/policies-and-advocacy/public-health-policy-statements/policy-database/2015/01/28/14/15/support-for-community-health-worker-leadership%C2%A0" TargetMode="External"/><Relationship Id="rId2" Type="http://schemas.openxmlformats.org/officeDocument/2006/relationships/hyperlink" Target="https://www.nhlbi.nih.gov/health/educational/healthdisp/role-of-community-health-workers.htm#:~:text=CHWs%20usually%20share%20ethnicity%2C%20language%2C%20socioeconomic%20status%2C%20and,representatives%2C%20peer%20health%20promoters%2C%20and%20peer%20health%20educators.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ralhealthinfo.org/toolkits/community-health-workers/2/team" TargetMode="External"/><Relationship Id="rId7" Type="http://schemas.openxmlformats.org/officeDocument/2006/relationships/hyperlink" Target="https://www.ruralhealthinfo.org/toolkits/community-health-workers/2/organizer" TargetMode="External"/><Relationship Id="rId2" Type="http://schemas.openxmlformats.org/officeDocument/2006/relationships/hyperlink" Target="https://www.ruralhealthinfo.org/toolkits/community-health-workers/2/layheal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uralhealthinfo.org/toolkits/community-health-workers/2/outreach" TargetMode="External"/><Relationship Id="rId5" Type="http://schemas.openxmlformats.org/officeDocument/2006/relationships/hyperlink" Target="https://www.ruralhealthinfo.org/toolkits/community-health-workers/2/educator" TargetMode="External"/><Relationship Id="rId4" Type="http://schemas.openxmlformats.org/officeDocument/2006/relationships/hyperlink" Target="https://www.ruralhealthinfo.org/toolkits/community-health-workers/2/manage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1E5D-C10D-418E-88C7-301522591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Community Health Worker Planning on </a:t>
            </a:r>
            <a:r>
              <a:rPr lang="en-US" dirty="0">
                <a:solidFill>
                  <a:schemeClr val="accent6"/>
                </a:solidFill>
              </a:rPr>
              <a:t>Long Island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59D24-1DF8-2E1B-923F-1F256CAF9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HEALI Meeting</a:t>
            </a:r>
          </a:p>
          <a:p>
            <a:r>
              <a:rPr lang="en-US" dirty="0"/>
              <a:t>Wednesday, October 19</a:t>
            </a:r>
          </a:p>
        </p:txBody>
      </p:sp>
    </p:spTree>
    <p:extLst>
      <p:ext uri="{BB962C8B-B14F-4D97-AF65-F5344CB8AC3E}">
        <p14:creationId xmlns:p14="http://schemas.microsoft.com/office/powerpoint/2010/main" val="3805334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BEE7-5CB7-F4F5-1E16-AF7831B8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B08A5-A9BC-1B9D-38BC-295670880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4" y="2035175"/>
            <a:ext cx="109251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Populations Served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Varied – and loose parameters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Vision and Goals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Better integration of CHWs into existing structures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Long term funding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Strengthening skills such as outreach and engagement, written and communication skills, additional trainings for career advancement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6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BEE7-5CB7-F4F5-1E16-AF7831B8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CHW Ongoing Work: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B08A5-A9BC-1B9D-38BC-295670880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010" y="3066925"/>
            <a:ext cx="10925175" cy="3425950"/>
          </a:xfrm>
        </p:spPr>
        <p:txBody>
          <a:bodyPr numCol="2">
            <a:no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71DA1A-8228-E10B-4035-83437B551444}"/>
              </a:ext>
            </a:extLst>
          </p:cNvPr>
          <p:cNvSpPr txBox="1"/>
          <p:nvPr/>
        </p:nvSpPr>
        <p:spPr>
          <a:xfrm>
            <a:off x="6182686" y="1862356"/>
            <a:ext cx="125835" cy="1459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DAE29E-79AE-EBA8-7623-F1B679C4BA55}"/>
              </a:ext>
            </a:extLst>
          </p:cNvPr>
          <p:cNvSpPr txBox="1"/>
          <p:nvPr/>
        </p:nvSpPr>
        <p:spPr>
          <a:xfrm>
            <a:off x="1168778" y="1862356"/>
            <a:ext cx="10662407" cy="4524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CHW CORE FUNCTIONS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common core functions of CHWs, including those that are potentially reimbursable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other functions, including those that are potentially reimbursable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Standardization of CHW job titles and/or roles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 of CHWs into training programs and training incentives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that is reflective of core functions for reimbursement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of additional functions (may or may not be reimbursed, but are critical for appropriate care of clients)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CHW PLACEMENT WITHIN SDHN NETWORK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of network on CHWs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Pipeline from training to positions within SDHN orgs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support for CHW supervision, management, administration, and reimbursement process</a:t>
            </a:r>
          </a:p>
        </p:txBody>
      </p:sp>
    </p:spTree>
    <p:extLst>
      <p:ext uri="{BB962C8B-B14F-4D97-AF65-F5344CB8AC3E}">
        <p14:creationId xmlns:p14="http://schemas.microsoft.com/office/powerpoint/2010/main" val="415659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655C3-B753-FFD9-0CFE-F2F8C76C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Phase…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22E47-6E56-574D-F9A1-78B341D4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CHW PAYMENT/REIMBURSEMENT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CHW payment goals: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Medicaid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lieu of service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Non-Medicaid clients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to CHWs track their work for potential billing purposes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CHW certification goals (incl. work experience in lieu of credits)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Administration of CHW programs and sustainable funding (supervision,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6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F38DC-60F1-E04B-290D-3B267F362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CHW?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0D90-C8CB-67F2-29C6-6AC04A09B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399" cy="4023360"/>
          </a:xfrm>
        </p:spPr>
        <p:txBody>
          <a:bodyPr/>
          <a:lstStyle/>
          <a:p>
            <a:r>
              <a:rPr lang="en-US" dirty="0"/>
              <a:t>According to the National Association for Community Health Workers: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b="0" i="1" dirty="0">
                <a:solidFill>
                  <a:schemeClr val="tx2"/>
                </a:solidFill>
                <a:effectLst/>
                <a:latin typeface="Fieldwork"/>
              </a:rPr>
              <a:t>Community Health Worker is an umbrella term and includes community health representatives, </a:t>
            </a:r>
            <a:r>
              <a:rPr lang="en-US" b="0" i="1" dirty="0" err="1">
                <a:solidFill>
                  <a:schemeClr val="tx2"/>
                </a:solidFill>
                <a:effectLst/>
                <a:latin typeface="Fieldwork"/>
              </a:rPr>
              <a:t>promotores</a:t>
            </a:r>
            <a:r>
              <a:rPr lang="en-US" b="0" i="1" dirty="0">
                <a:solidFill>
                  <a:schemeClr val="tx2"/>
                </a:solidFill>
                <a:effectLst/>
                <a:latin typeface="Fieldwork"/>
              </a:rPr>
              <a:t>, peers and</a:t>
            </a:r>
            <a:r>
              <a:rPr lang="en-US" b="0" i="1" u="none" strike="noStrike" dirty="0">
                <a:solidFill>
                  <a:schemeClr val="tx2"/>
                </a:solidFill>
                <a:effectLst/>
                <a:latin typeface="Fieldwor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other workforce members</a:t>
            </a:r>
            <a:r>
              <a:rPr lang="en-US" b="0" i="1" dirty="0">
                <a:solidFill>
                  <a:schemeClr val="tx2"/>
                </a:solidFill>
                <a:effectLst/>
                <a:latin typeface="Fieldwork"/>
              </a:rPr>
              <a:t> who are </a:t>
            </a:r>
            <a:r>
              <a:rPr lang="en-US" b="0" i="1" u="none" strike="noStrike" dirty="0">
                <a:solidFill>
                  <a:schemeClr val="tx2"/>
                </a:solidFill>
                <a:effectLst/>
                <a:latin typeface="Fieldwor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frontline public health professionals</a:t>
            </a:r>
            <a:r>
              <a:rPr lang="en-US" b="0" i="1" dirty="0">
                <a:solidFill>
                  <a:schemeClr val="tx2"/>
                </a:solidFill>
                <a:effectLst/>
                <a:latin typeface="Fieldwork"/>
              </a:rPr>
              <a:t> that share life experience, trust, compassion, cultural and value alignment with the communities where they live and serve.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7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A1C87-2F8C-3C30-9ED0-B376439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CHW Program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686A4-39C9-14F2-3363-C41D5ADB9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3575"/>
            <a:ext cx="10256520" cy="4324350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sng" dirty="0" err="1">
                <a:solidFill>
                  <a:srgbClr val="A12641"/>
                </a:solidFill>
                <a:effectLst/>
                <a:latin typeface="+mj-lt"/>
                <a:hlinkClick r:id="rId2"/>
              </a:rPr>
              <a:t>Promotora</a:t>
            </a: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  <a:hlinkClick r:id="rId2"/>
              </a:rPr>
              <a:t> de </a:t>
            </a:r>
            <a:r>
              <a:rPr lang="en-US" sz="2000" b="0" i="0" u="sng" dirty="0" err="1">
                <a:solidFill>
                  <a:srgbClr val="A12641"/>
                </a:solidFill>
                <a:effectLst/>
                <a:latin typeface="+mj-lt"/>
                <a:hlinkClick r:id="rId2"/>
              </a:rPr>
              <a:t>Salud</a:t>
            </a: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  <a:hlinkClick r:id="rId2"/>
              </a:rPr>
              <a:t>/Lay Health Worker Model</a:t>
            </a: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</a:rPr>
              <a:t>: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CHWs are members of a target population with specialized training to provide health education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endParaRPr lang="en-US" sz="20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  <a:hlinkClick r:id="rId3"/>
              </a:rPr>
              <a:t>Member of Care Delivery Team Model</a:t>
            </a:r>
            <a:r>
              <a:rPr lang="en-US" sz="2000" u="sng" dirty="0">
                <a:solidFill>
                  <a:srgbClr val="333333"/>
                </a:solidFill>
                <a:latin typeface="+mj-lt"/>
              </a:rPr>
              <a:t>: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CHWs work alongside medical professionals to address health issues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endParaRPr lang="en-US" sz="20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  <a:hlinkClick r:id="rId4"/>
              </a:rPr>
              <a:t>Care Coordinator/Manager Model</a:t>
            </a: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</a:rPr>
              <a:t>: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CHWs help patients with complex health conditions navigate healthcare systems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endParaRPr lang="en-US" sz="20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  <a:hlinkClick r:id="rId5"/>
              </a:rPr>
              <a:t>Screening and Health Educator Model</a:t>
            </a:r>
            <a:r>
              <a:rPr lang="en-US" sz="2000" u="sng" dirty="0">
                <a:solidFill>
                  <a:srgbClr val="333333"/>
                </a:solidFill>
                <a:latin typeface="+mj-lt"/>
              </a:rPr>
              <a:t>: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CHWs deliver screenings and health education to a target population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endParaRPr lang="en-US" sz="20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  <a:hlinkClick r:id="rId6"/>
              </a:rPr>
              <a:t>Outreach and Enrollment Agent Model</a:t>
            </a: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</a:rPr>
              <a:t>: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CHWs are responsible for providing outreach and enrollment to a target population</a:t>
            </a:r>
            <a:b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</a:br>
            <a:endParaRPr lang="en-US" sz="20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sng" dirty="0">
                <a:solidFill>
                  <a:srgbClr val="A12641"/>
                </a:solidFill>
                <a:effectLst/>
                <a:latin typeface="+mj-lt"/>
                <a:hlinkClick r:id="rId7"/>
              </a:rPr>
              <a:t>Community Organizer and Capacity Builder Model</a:t>
            </a:r>
            <a:r>
              <a:rPr lang="en-US" sz="2000" u="sng" dirty="0">
                <a:solidFill>
                  <a:srgbClr val="333333"/>
                </a:solidFill>
                <a:latin typeface="+mj-lt"/>
              </a:rPr>
              <a:t>: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+mj-lt"/>
              </a:rPr>
              <a:t>CHWs promote community action and build community support for new activities</a:t>
            </a:r>
          </a:p>
        </p:txBody>
      </p:sp>
    </p:spTree>
    <p:extLst>
      <p:ext uri="{BB962C8B-B14F-4D97-AF65-F5344CB8AC3E}">
        <p14:creationId xmlns:p14="http://schemas.microsoft.com/office/powerpoint/2010/main" val="100175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379A5-CF6D-7142-100E-3ED331C0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Health Worker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8AA47-743D-1E35-E123-2475EC10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Initial Survey</a:t>
            </a:r>
          </a:p>
          <a:p>
            <a:pPr lvl="1"/>
            <a:r>
              <a:rPr lang="en-US" sz="2400" dirty="0"/>
              <a:t>42 respondents began survey or completed portions of the survey</a:t>
            </a:r>
          </a:p>
          <a:p>
            <a:pPr lvl="1"/>
            <a:r>
              <a:rPr lang="en-US" sz="2400" dirty="0"/>
              <a:t>23 out of 42 (55%) have employed CHWs</a:t>
            </a:r>
          </a:p>
          <a:p>
            <a:pPr lvl="1"/>
            <a:r>
              <a:rPr lang="en-US" sz="2400" dirty="0"/>
              <a:t>All respondent programs still active</a:t>
            </a:r>
          </a:p>
          <a:p>
            <a:pPr lvl="1"/>
            <a:r>
              <a:rPr lang="en-US" sz="2400" dirty="0"/>
              <a:t>22 out of 23 participants responded to the second question. The majorities were split between all full-time or, mostly FT, and some PT, or all part-time.</a:t>
            </a:r>
          </a:p>
          <a:p>
            <a:pPr lvl="1"/>
            <a:r>
              <a:rPr lang="en-US" sz="2400" dirty="0"/>
              <a:t>Reason for not employing CHWs were mostly the lack of funding (50%) and 6.25% said they did not see the need</a:t>
            </a:r>
          </a:p>
          <a:p>
            <a:pPr lvl="1"/>
            <a:r>
              <a:rPr lang="en-US" sz="2400" dirty="0"/>
              <a:t>Shared lived experience (23%) and Diploma/ GED (26%) were the highest responses for minimum eligibility requirements for hiring CHWs and none selected for Graduate degree </a:t>
            </a:r>
          </a:p>
          <a:p>
            <a:pPr lvl="1"/>
            <a:r>
              <a:rPr lang="en-US" sz="2400" dirty="0"/>
              <a:t>Peer educator and community outreach worker were the commonly used titles among the organizations for their CHWs and none had Maternal/ Infant Health outreach specialist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8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5EC0-283D-D367-D546-4F65D1D1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CHW Job 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27FCB-1391-3D66-03FA-86928609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0875"/>
            <a:ext cx="9646920" cy="4351338"/>
          </a:xfrm>
        </p:spPr>
        <p:txBody>
          <a:bodyPr numCol="2">
            <a:normAutofit/>
          </a:bodyPr>
          <a:lstStyle/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CRPA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Case manager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Peer specialist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Community Educator</a:t>
            </a:r>
            <a:endParaRPr lang="en-US" sz="32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Health Liaison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marL="0" indent="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Foster Parent Advocate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Peer Recovery Coach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Family Peer Advocate</a:t>
            </a:r>
            <a:endParaRPr lang="en-US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Youth Peer Advocate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9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B6BD-E924-D747-F6FD-D6983F9D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Informant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43A79-75D7-F10E-D2CF-090D9BF5A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Completed 8 key informant interviews: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EPIC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LIQFHC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Suffolk County Health 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Hands Across Long Island (HALI)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Retreat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SEPA </a:t>
            </a:r>
            <a:r>
              <a:rPr lang="en-US" sz="2400" dirty="0" err="1"/>
              <a:t>Mujer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Tempo Group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Family and Children’s Association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1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4AA0-77D7-A52C-C5D5-5DE135E1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focused on 4 key areas: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2E056-969E-531C-C895-9CF70A379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Hiring and Recruitment Process, and Ongoing Professional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Funding Streams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Populations served by CHWs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Vision and Goals for program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333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BEE7-5CB7-F4F5-1E16-AF7831B8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B08A5-A9BC-1B9D-38BC-295670880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205" y="2056584"/>
            <a:ext cx="9896475" cy="3410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Hiring and Recruitment Process, and Ongoing Professional Development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Most have NOT recruited from a CHW training program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Prioritize hiring within the community, shared lived experience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Frequently mentioned motivational interviewing, active listening, and empathy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Barriers include low salary and lack of advancement opportunities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Many different CHW models and no standard definition blurs roles and expectations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8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BEE7-5CB7-F4F5-1E16-AF7831B8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B08A5-A9BC-1B9D-38BC-295670880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825" y="2025650"/>
            <a:ext cx="109251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Funding</a:t>
            </a:r>
          </a:p>
          <a:p>
            <a:r>
              <a:rPr lang="en-US" sz="2800" dirty="0"/>
              <a:t>Mostly not currently Medicaid billing for CHWs</a:t>
            </a:r>
          </a:p>
          <a:p>
            <a:pPr lvl="1"/>
            <a:r>
              <a:rPr lang="en-US" sz="2400" dirty="0"/>
              <a:t>One expressed concern for undocumented population</a:t>
            </a:r>
          </a:p>
          <a:p>
            <a:r>
              <a:rPr lang="en-US" sz="2800" dirty="0"/>
              <a:t>Majority privately/govt funded</a:t>
            </a:r>
          </a:p>
          <a:p>
            <a:r>
              <a:rPr lang="en-US" sz="2800" dirty="0"/>
              <a:t>Salary ranges - $30k – 60k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49208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1550</TotalTime>
  <Words>730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Fieldwork</vt:lpstr>
      <vt:lpstr>Wingdings</vt:lpstr>
      <vt:lpstr>Retrospect</vt:lpstr>
      <vt:lpstr>Community Health Worker Planning on Long Island</vt:lpstr>
      <vt:lpstr>What is a CHW?</vt:lpstr>
      <vt:lpstr>CHW Program Models</vt:lpstr>
      <vt:lpstr>Community Health Worker Assessment</vt:lpstr>
      <vt:lpstr>CHW Job Titles</vt:lpstr>
      <vt:lpstr>Key Informant Interviews</vt:lpstr>
      <vt:lpstr>Questions focused on 4 key areas:</vt:lpstr>
      <vt:lpstr>Key Findings:</vt:lpstr>
      <vt:lpstr>Key Findings:</vt:lpstr>
      <vt:lpstr>Key Findings:</vt:lpstr>
      <vt:lpstr>CHW Ongoing Work: </vt:lpstr>
      <vt:lpstr>Next Phase…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Health Worker Assessment</dc:title>
  <dc:creator>Marissa Hiruma</dc:creator>
  <cp:lastModifiedBy>Marissa Hiruma</cp:lastModifiedBy>
  <cp:revision>4</cp:revision>
  <dcterms:created xsi:type="dcterms:W3CDTF">2022-09-02T13:36:29Z</dcterms:created>
  <dcterms:modified xsi:type="dcterms:W3CDTF">2022-10-19T13:23:51Z</dcterms:modified>
</cp:coreProperties>
</file>