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05" r:id="rId3"/>
    <p:sldId id="299" r:id="rId4"/>
    <p:sldId id="343" r:id="rId5"/>
    <p:sldId id="339" r:id="rId6"/>
    <p:sldId id="326" r:id="rId7"/>
    <p:sldId id="337" r:id="rId8"/>
    <p:sldId id="338" r:id="rId9"/>
    <p:sldId id="344" r:id="rId10"/>
    <p:sldId id="340" r:id="rId11"/>
    <p:sldId id="346" r:id="rId12"/>
    <p:sldId id="257" r:id="rId13"/>
    <p:sldId id="269" r:id="rId14"/>
    <p:sldId id="267" r:id="rId15"/>
    <p:sldId id="342"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DAC4AA-E9DB-443C-A0D0-B1B039BBC16B}">
          <p14:sldIdLst>
            <p14:sldId id="256"/>
            <p14:sldId id="305"/>
            <p14:sldId id="299"/>
            <p14:sldId id="343"/>
            <p14:sldId id="339"/>
            <p14:sldId id="326"/>
            <p14:sldId id="337"/>
            <p14:sldId id="338"/>
            <p14:sldId id="344"/>
            <p14:sldId id="340"/>
            <p14:sldId id="346"/>
            <p14:sldId id="257"/>
            <p14:sldId id="269"/>
            <p14:sldId id="267"/>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E68"/>
    <a:srgbClr val="179FB7"/>
    <a:srgbClr val="D8DADA"/>
    <a:srgbClr val="E8B335"/>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5" autoAdjust="0"/>
    <p:restoredTop sz="87384" autoAdjust="0"/>
  </p:normalViewPr>
  <p:slideViewPr>
    <p:cSldViewPr>
      <p:cViewPr varScale="1">
        <p:scale>
          <a:sx n="35" d="100"/>
          <a:sy n="35" d="100"/>
        </p:scale>
        <p:origin x="115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238" cy="466725"/>
          </a:xfrm>
          <a:prstGeom prst="rect">
            <a:avLst/>
          </a:prstGeom>
        </p:spPr>
        <p:txBody>
          <a:bodyPr vert="horz" lIns="91437" tIns="45718" rIns="91437" bIns="45718" rtlCol="0"/>
          <a:lstStyle>
            <a:lvl1pPr algn="l">
              <a:defRPr sz="1200"/>
            </a:lvl1pPr>
          </a:lstStyle>
          <a:p>
            <a:endParaRPr lang="en-US"/>
          </a:p>
        </p:txBody>
      </p:sp>
      <p:sp>
        <p:nvSpPr>
          <p:cNvPr id="3" name="Date Placeholder 2"/>
          <p:cNvSpPr>
            <a:spLocks noGrp="1"/>
          </p:cNvSpPr>
          <p:nvPr>
            <p:ph type="dt" sz="quarter" idx="1"/>
          </p:nvPr>
        </p:nvSpPr>
        <p:spPr>
          <a:xfrm>
            <a:off x="3978275" y="1"/>
            <a:ext cx="3043238" cy="466725"/>
          </a:xfrm>
          <a:prstGeom prst="rect">
            <a:avLst/>
          </a:prstGeom>
        </p:spPr>
        <p:txBody>
          <a:bodyPr vert="horz" lIns="91437" tIns="45718" rIns="91437" bIns="45718" rtlCol="0"/>
          <a:lstStyle>
            <a:lvl1pPr algn="r">
              <a:defRPr sz="1200"/>
            </a:lvl1pPr>
          </a:lstStyle>
          <a:p>
            <a:fld id="{6D0AAE8E-E3A3-4651-BF09-64DEB3B4EE67}" type="datetimeFigureOut">
              <a:rPr lang="en-US" smtClean="0"/>
              <a:t>12/16/2021</a:t>
            </a:fld>
            <a:endParaRPr lang="en-US"/>
          </a:p>
        </p:txBody>
      </p:sp>
      <p:sp>
        <p:nvSpPr>
          <p:cNvPr id="4" name="Footer Placeholder 3"/>
          <p:cNvSpPr>
            <a:spLocks noGrp="1"/>
          </p:cNvSpPr>
          <p:nvPr>
            <p:ph type="ftr" sz="quarter" idx="2"/>
          </p:nvPr>
        </p:nvSpPr>
        <p:spPr>
          <a:xfrm>
            <a:off x="0" y="8842376"/>
            <a:ext cx="3043238" cy="466725"/>
          </a:xfrm>
          <a:prstGeom prst="rect">
            <a:avLst/>
          </a:prstGeom>
        </p:spPr>
        <p:txBody>
          <a:bodyPr vert="horz" lIns="91437" tIns="45718" rIns="91437"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6"/>
            <a:ext cx="3043238" cy="466725"/>
          </a:xfrm>
          <a:prstGeom prst="rect">
            <a:avLst/>
          </a:prstGeom>
        </p:spPr>
        <p:txBody>
          <a:bodyPr vert="horz" lIns="91437" tIns="45718" rIns="91437" bIns="45718" rtlCol="0" anchor="b"/>
          <a:lstStyle>
            <a:lvl1pPr algn="r">
              <a:defRPr sz="1200"/>
            </a:lvl1pPr>
          </a:lstStyle>
          <a:p>
            <a:fld id="{3F3C377D-A1B6-43A1-8D25-9FD506B4F9B5}" type="slidenum">
              <a:rPr lang="en-US" smtClean="0"/>
              <a:t>‹#›</a:t>
            </a:fld>
            <a:endParaRPr lang="en-US"/>
          </a:p>
        </p:txBody>
      </p:sp>
    </p:spTree>
    <p:extLst>
      <p:ext uri="{BB962C8B-B14F-4D97-AF65-F5344CB8AC3E}">
        <p14:creationId xmlns:p14="http://schemas.microsoft.com/office/powerpoint/2010/main" val="834853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20" tIns="46660" rIns="93320" bIns="46660"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20" tIns="46660" rIns="93320" bIns="46660" rtlCol="0"/>
          <a:lstStyle>
            <a:lvl1pPr algn="r">
              <a:defRPr sz="1200"/>
            </a:lvl1pPr>
          </a:lstStyle>
          <a:p>
            <a:fld id="{DE9A1866-D4C2-48FA-908B-664C8AE366F4}" type="datetimeFigureOut">
              <a:rPr lang="en-US" smtClean="0"/>
              <a:t>12/16/2021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0" tIns="46660" rIns="93320" bIns="46660"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0" tIns="46660" rIns="93320" bIns="466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29"/>
            <a:ext cx="3043343" cy="465455"/>
          </a:xfrm>
          <a:prstGeom prst="rect">
            <a:avLst/>
          </a:prstGeom>
        </p:spPr>
        <p:txBody>
          <a:bodyPr vert="horz" lIns="93320" tIns="46660" rIns="93320"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3320" tIns="46660" rIns="93320" bIns="46660" rtlCol="0" anchor="b"/>
          <a:lstStyle>
            <a:lvl1pPr algn="r">
              <a:defRPr sz="1200"/>
            </a:lvl1pPr>
          </a:lstStyle>
          <a:p>
            <a:fld id="{6F23ED5B-655B-40C6-A268-EDD91B93C111}" type="slidenum">
              <a:rPr lang="en-US" smtClean="0"/>
              <a:t>‹#›</a:t>
            </a:fld>
            <a:endParaRPr lang="en-US"/>
          </a:p>
        </p:txBody>
      </p:sp>
    </p:spTree>
    <p:extLst>
      <p:ext uri="{BB962C8B-B14F-4D97-AF65-F5344CB8AC3E}">
        <p14:creationId xmlns:p14="http://schemas.microsoft.com/office/powerpoint/2010/main" val="195051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23ED5B-655B-40C6-A268-EDD91B93C111}" type="slidenum">
              <a:rPr lang="en-US" smtClean="0"/>
              <a:t>1</a:t>
            </a:fld>
            <a:endParaRPr lang="en-US"/>
          </a:p>
        </p:txBody>
      </p:sp>
    </p:spTree>
    <p:extLst>
      <p:ext uri="{BB962C8B-B14F-4D97-AF65-F5344CB8AC3E}">
        <p14:creationId xmlns:p14="http://schemas.microsoft.com/office/powerpoint/2010/main" val="284781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3ED5B-655B-40C6-A268-EDD91B93C111}" type="slidenum">
              <a:rPr lang="en-US" smtClean="0"/>
              <a:t>2</a:t>
            </a:fld>
            <a:endParaRPr lang="en-US"/>
          </a:p>
        </p:txBody>
      </p:sp>
    </p:spTree>
    <p:extLst>
      <p:ext uri="{BB962C8B-B14F-4D97-AF65-F5344CB8AC3E}">
        <p14:creationId xmlns:p14="http://schemas.microsoft.com/office/powerpoint/2010/main" val="316918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3ED5B-655B-40C6-A268-EDD91B93C111}" type="slidenum">
              <a:rPr lang="en-US" smtClean="0"/>
              <a:t>3</a:t>
            </a:fld>
            <a:endParaRPr lang="en-US"/>
          </a:p>
        </p:txBody>
      </p:sp>
    </p:spTree>
    <p:extLst>
      <p:ext uri="{BB962C8B-B14F-4D97-AF65-F5344CB8AC3E}">
        <p14:creationId xmlns:p14="http://schemas.microsoft.com/office/powerpoint/2010/main" val="254641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1115 Waiver.  $2.5 million CBO Planning grant that provided honorarium for participation</a:t>
            </a:r>
          </a:p>
        </p:txBody>
      </p:sp>
      <p:sp>
        <p:nvSpPr>
          <p:cNvPr id="4" name="Slide Number Placeholder 3"/>
          <p:cNvSpPr>
            <a:spLocks noGrp="1"/>
          </p:cNvSpPr>
          <p:nvPr>
            <p:ph type="sldNum" sz="quarter" idx="5"/>
          </p:nvPr>
        </p:nvSpPr>
        <p:spPr/>
        <p:txBody>
          <a:bodyPr/>
          <a:lstStyle/>
          <a:p>
            <a:fld id="{6F23ED5B-655B-40C6-A268-EDD91B93C111}" type="slidenum">
              <a:rPr lang="en-US" smtClean="0"/>
              <a:t>6</a:t>
            </a:fld>
            <a:endParaRPr lang="en-US"/>
          </a:p>
        </p:txBody>
      </p:sp>
    </p:spTree>
    <p:extLst>
      <p:ext uri="{BB962C8B-B14F-4D97-AF65-F5344CB8AC3E}">
        <p14:creationId xmlns:p14="http://schemas.microsoft.com/office/powerpoint/2010/main" val="106182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3ED5B-655B-40C6-A268-EDD91B93C111}" type="slidenum">
              <a:rPr lang="en-US" smtClean="0"/>
              <a:t>7</a:t>
            </a:fld>
            <a:endParaRPr lang="en-US"/>
          </a:p>
        </p:txBody>
      </p:sp>
    </p:spTree>
    <p:extLst>
      <p:ext uri="{BB962C8B-B14F-4D97-AF65-F5344CB8AC3E}">
        <p14:creationId xmlns:p14="http://schemas.microsoft.com/office/powerpoint/2010/main" val="325473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3ED5B-655B-40C6-A268-EDD91B93C111}" type="slidenum">
              <a:rPr lang="en-US" smtClean="0"/>
              <a:t>8</a:t>
            </a:fld>
            <a:endParaRPr lang="en-US"/>
          </a:p>
        </p:txBody>
      </p:sp>
    </p:spTree>
    <p:extLst>
      <p:ext uri="{BB962C8B-B14F-4D97-AF65-F5344CB8AC3E}">
        <p14:creationId xmlns:p14="http://schemas.microsoft.com/office/powerpoint/2010/main" val="2718862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4313" indent="-214313"/>
            <a:r>
              <a:rPr lang="en-US" sz="1200" dirty="0"/>
              <a:t>Positive</a:t>
            </a:r>
          </a:p>
          <a:p>
            <a:pPr marL="214313" indent="-214313">
              <a:buFont typeface="Arial" panose="020B0604020202020204" pitchFamily="34" charset="0"/>
              <a:buChar char="•"/>
            </a:pPr>
            <a:r>
              <a:rPr lang="en-US" sz="1200" dirty="0"/>
              <a:t>Recognition of equity and impact of COVID.</a:t>
            </a:r>
          </a:p>
          <a:p>
            <a:pPr marL="214313" indent="-214313">
              <a:buFont typeface="Arial" panose="020B0604020202020204" pitchFamily="34" charset="0"/>
              <a:buChar char="•"/>
            </a:pPr>
            <a:r>
              <a:rPr lang="en-US" sz="1200" dirty="0"/>
              <a:t>Increased transparency and communication.</a:t>
            </a:r>
          </a:p>
          <a:p>
            <a:pPr marL="214313" indent="-214313">
              <a:buFont typeface="Arial" panose="020B0604020202020204" pitchFamily="34" charset="0"/>
              <a:buChar char="•"/>
            </a:pPr>
            <a:r>
              <a:rPr lang="en-US" sz="1200" dirty="0"/>
              <a:t>Recognition of need to address multiple social determinants of health.</a:t>
            </a:r>
          </a:p>
          <a:p>
            <a:pPr marL="214313" indent="-214313">
              <a:buFont typeface="Arial" panose="020B0604020202020204" pitchFamily="34" charset="0"/>
              <a:buChar char="•"/>
            </a:pPr>
            <a:r>
              <a:rPr lang="en-US" sz="1200" dirty="0"/>
              <a:t>Role for Social Determinant of Health Networks.</a:t>
            </a:r>
          </a:p>
          <a:p>
            <a:pPr marL="214313" indent="-214313">
              <a:buFont typeface="Arial" panose="020B0604020202020204" pitchFamily="34" charset="0"/>
              <a:buChar char="•"/>
            </a:pPr>
            <a:r>
              <a:rPr lang="en-US" sz="1200" dirty="0"/>
              <a:t>Elimination of PPS entities.</a:t>
            </a:r>
          </a:p>
          <a:p>
            <a:pPr marL="214313" indent="-214313"/>
            <a:endParaRPr lang="en-US" sz="1200" dirty="0"/>
          </a:p>
          <a:p>
            <a:pPr marL="214313" indent="-214313"/>
            <a:r>
              <a:rPr lang="en-US" sz="1200" dirty="0"/>
              <a:t>Concern: Role of Managed Care Organizations</a:t>
            </a:r>
          </a:p>
          <a:p>
            <a:pPr marL="214313" indent="-214313"/>
            <a:endParaRPr lang="en-US" sz="1200" dirty="0"/>
          </a:p>
          <a:p>
            <a:endParaRPr lang="en-US" dirty="0"/>
          </a:p>
        </p:txBody>
      </p:sp>
      <p:sp>
        <p:nvSpPr>
          <p:cNvPr id="4" name="Slide Number Placeholder 3"/>
          <p:cNvSpPr>
            <a:spLocks noGrp="1"/>
          </p:cNvSpPr>
          <p:nvPr>
            <p:ph type="sldNum" sz="quarter" idx="5"/>
          </p:nvPr>
        </p:nvSpPr>
        <p:spPr/>
        <p:txBody>
          <a:bodyPr/>
          <a:lstStyle/>
          <a:p>
            <a:fld id="{6F23ED5B-655B-40C6-A268-EDD91B93C111}" type="slidenum">
              <a:rPr lang="en-US" smtClean="0"/>
              <a:t>13</a:t>
            </a:fld>
            <a:endParaRPr lang="en-US"/>
          </a:p>
        </p:txBody>
      </p:sp>
    </p:spTree>
    <p:extLst>
      <p:ext uri="{BB962C8B-B14F-4D97-AF65-F5344CB8AC3E}">
        <p14:creationId xmlns:p14="http://schemas.microsoft.com/office/powerpoint/2010/main" val="256490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381177"/>
            <a:ext cx="8458200" cy="1733624"/>
          </a:xfrm>
        </p:spPr>
        <p:txBody>
          <a:bodyPr>
            <a:noAutofit/>
          </a:bodyPr>
          <a:lstStyle>
            <a:lvl1pPr>
              <a:defRPr sz="4800" b="0">
                <a:solidFill>
                  <a:srgbClr val="179FB7"/>
                </a:solidFill>
              </a:defRPr>
            </a:lvl1pPr>
          </a:lstStyle>
          <a:p>
            <a:r>
              <a:rPr lang="en-US" dirty="0"/>
              <a:t>Click to edit Master title style</a:t>
            </a:r>
          </a:p>
        </p:txBody>
      </p:sp>
      <p:sp>
        <p:nvSpPr>
          <p:cNvPr id="3" name="Subtitle 2"/>
          <p:cNvSpPr>
            <a:spLocks noGrp="1"/>
          </p:cNvSpPr>
          <p:nvPr>
            <p:ph type="subTitle" idx="1"/>
          </p:nvPr>
        </p:nvSpPr>
        <p:spPr>
          <a:xfrm>
            <a:off x="914400" y="4419600"/>
            <a:ext cx="7315200" cy="1752600"/>
          </a:xfrm>
        </p:spPr>
        <p:txBody>
          <a:bodyPr>
            <a:normAutofit/>
          </a:bodyPr>
          <a:lstStyle>
            <a:lvl1pPr marL="0" indent="0" algn="ctr">
              <a:buNone/>
              <a:defRPr sz="2800">
                <a:solidFill>
                  <a:srgbClr val="E8B33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381000"/>
            <a:ext cx="3200400" cy="2000176"/>
          </a:xfrm>
          <a:prstGeom prst="rect">
            <a:avLst/>
          </a:prstGeom>
        </p:spPr>
      </p:pic>
    </p:spTree>
    <p:extLst>
      <p:ext uri="{BB962C8B-B14F-4D97-AF65-F5344CB8AC3E}">
        <p14:creationId xmlns:p14="http://schemas.microsoft.com/office/powerpoint/2010/main" val="223788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EC8CE-3E0F-41F2-8D6D-8E60E5C1BB6C}"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320268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EC8CE-3E0F-41F2-8D6D-8E60E5C1BB6C}"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82437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FEC8CE-3E0F-41F2-8D6D-8E60E5C1BB6C}"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4188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66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CFEC8CE-3E0F-41F2-8D6D-8E60E5C1BB6C}"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2733473" y="1066800"/>
            <a:ext cx="3677055" cy="1371600"/>
          </a:xfrm>
          <a:prstGeom prst="rect">
            <a:avLst/>
          </a:prstGeom>
        </p:spPr>
      </p:pic>
    </p:spTree>
    <p:extLst>
      <p:ext uri="{BB962C8B-B14F-4D97-AF65-F5344CB8AC3E}">
        <p14:creationId xmlns:p14="http://schemas.microsoft.com/office/powerpoint/2010/main" val="22703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FEC8CE-3E0F-41F2-8D6D-8E60E5C1BB6C}"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214235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FEC8CE-3E0F-41F2-8D6D-8E60E5C1BB6C}"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329712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FEC8CE-3E0F-41F2-8D6D-8E60E5C1BB6C}"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28394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EC8CE-3E0F-41F2-8D6D-8E60E5C1BB6C}"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47872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CFEC8CE-3E0F-41F2-8D6D-8E60E5C1BB6C}"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256817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EC8CE-3E0F-41F2-8D6D-8E60E5C1BB6C}"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9048" b="21267"/>
          <a:stretch/>
        </p:blipFill>
        <p:spPr>
          <a:xfrm>
            <a:off x="7239000" y="6191250"/>
            <a:ext cx="1600200" cy="596900"/>
          </a:xfrm>
          <a:prstGeom prst="rect">
            <a:avLst/>
          </a:prstGeom>
        </p:spPr>
      </p:pic>
    </p:spTree>
    <p:extLst>
      <p:ext uri="{BB962C8B-B14F-4D97-AF65-F5344CB8AC3E}">
        <p14:creationId xmlns:p14="http://schemas.microsoft.com/office/powerpoint/2010/main" val="330882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a:off x="0" y="6781799"/>
            <a:ext cx="9144000" cy="76200"/>
          </a:xfrm>
          <a:prstGeom prst="rect">
            <a:avLst/>
          </a:prstGeom>
          <a:solidFill>
            <a:srgbClr val="565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rot="10800000">
            <a:off x="0" y="6547481"/>
            <a:ext cx="9144000" cy="234318"/>
          </a:xfrm>
          <a:prstGeom prst="rect">
            <a:avLst/>
          </a:prstGeom>
          <a:solidFill>
            <a:srgbClr val="179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77000"/>
            <a:ext cx="2133600" cy="365125"/>
          </a:xfrm>
          <a:prstGeom prst="rect">
            <a:avLst/>
          </a:prstGeom>
        </p:spPr>
        <p:txBody>
          <a:bodyPr vert="horz" lIns="91440" tIns="45720" rIns="91440" bIns="45720" rtlCol="0" anchor="ctr"/>
          <a:lstStyle>
            <a:lvl1pPr algn="l">
              <a:defRPr sz="1200">
                <a:solidFill>
                  <a:schemeClr val="bg1"/>
                </a:solidFill>
              </a:defRPr>
            </a:lvl1pPr>
          </a:lstStyle>
          <a:p>
            <a:fld id="{8CFEC8CE-3E0F-41F2-8D6D-8E60E5C1BB6C}" type="datetimeFigureOut">
              <a:rPr lang="en-US" smtClean="0"/>
              <a:pPr/>
              <a:t>12/16/2021</a:t>
            </a:fld>
            <a:endParaRPr lang="en-US"/>
          </a:p>
        </p:txBody>
      </p:sp>
      <p:sp>
        <p:nvSpPr>
          <p:cNvPr id="5" name="Footer Placeholder 4"/>
          <p:cNvSpPr>
            <a:spLocks noGrp="1"/>
          </p:cNvSpPr>
          <p:nvPr>
            <p:ph type="ftr" sz="quarter" idx="3"/>
          </p:nvPr>
        </p:nvSpPr>
        <p:spPr>
          <a:xfrm>
            <a:off x="3124200" y="647700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7" name="Rectangle 6"/>
          <p:cNvSpPr/>
          <p:nvPr userDrawn="1"/>
        </p:nvSpPr>
        <p:spPr>
          <a:xfrm>
            <a:off x="0" y="0"/>
            <a:ext cx="9144000" cy="152400"/>
          </a:xfrm>
          <a:prstGeom prst="rect">
            <a:avLst/>
          </a:prstGeom>
          <a:solidFill>
            <a:srgbClr val="565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46684"/>
            <a:ext cx="9144000" cy="158116"/>
          </a:xfrm>
          <a:prstGeom prst="rect">
            <a:avLst/>
          </a:prstGeom>
          <a:solidFill>
            <a:srgbClr val="179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272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179FB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565E68"/>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565E68"/>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565E68"/>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565E68"/>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565E6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152" y="3886200"/>
            <a:ext cx="8458200" cy="1733624"/>
          </a:xfrm>
        </p:spPr>
        <p:txBody>
          <a:bodyPr/>
          <a:lstStyle/>
          <a:p>
            <a:r>
              <a:rPr lang="en-US" sz="4400" dirty="0"/>
              <a:t>Successes &amp; Next Steps</a:t>
            </a:r>
            <a:br>
              <a:rPr lang="en-US" sz="4400" dirty="0"/>
            </a:br>
            <a:br>
              <a:rPr lang="en-US" sz="4400" dirty="0"/>
            </a:br>
            <a:endParaRPr lang="en-US" sz="4400" b="1" dirty="0"/>
          </a:p>
        </p:txBody>
      </p:sp>
      <p:sp>
        <p:nvSpPr>
          <p:cNvPr id="4" name="Rectangle 3"/>
          <p:cNvSpPr/>
          <p:nvPr/>
        </p:nvSpPr>
        <p:spPr>
          <a:xfrm>
            <a:off x="2667000" y="838200"/>
            <a:ext cx="37338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5626" t="18401" r="18749" b="20488"/>
          <a:stretch/>
        </p:blipFill>
        <p:spPr>
          <a:xfrm>
            <a:off x="2481547" y="838200"/>
            <a:ext cx="4104706" cy="2150084"/>
          </a:xfrm>
          <a:prstGeom prst="rect">
            <a:avLst/>
          </a:prstGeom>
        </p:spPr>
      </p:pic>
    </p:spTree>
    <p:extLst>
      <p:ext uri="{BB962C8B-B14F-4D97-AF65-F5344CB8AC3E}">
        <p14:creationId xmlns:p14="http://schemas.microsoft.com/office/powerpoint/2010/main" val="100571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6D4B0-29B0-4452-BE25-E78F2A8474D9}"/>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9051AEA8-B418-4D50-A949-0C3E3BEEEB82}"/>
              </a:ext>
            </a:extLst>
          </p:cNvPr>
          <p:cNvSpPr>
            <a:spLocks noGrp="1"/>
          </p:cNvSpPr>
          <p:nvPr>
            <p:ph idx="1"/>
          </p:nvPr>
        </p:nvSpPr>
        <p:spPr/>
        <p:txBody>
          <a:bodyPr>
            <a:normAutofit fontScale="85000" lnSpcReduction="20000"/>
          </a:bodyPr>
          <a:lstStyle/>
          <a:p>
            <a:r>
              <a:rPr lang="en-US" dirty="0"/>
              <a:t>While COVID unearthed significant inequities, as providers we also learned a new way of providing services.  What became possible that we didn’t think was possible? (check all that apply)</a:t>
            </a:r>
          </a:p>
          <a:p>
            <a:pPr lvl="1"/>
            <a:r>
              <a:rPr lang="en-US" dirty="0"/>
              <a:t>Utilization of remote social care.</a:t>
            </a:r>
          </a:p>
          <a:p>
            <a:pPr lvl="1"/>
            <a:r>
              <a:rPr lang="en-US" dirty="0"/>
              <a:t>Utilization of telehealth.</a:t>
            </a:r>
          </a:p>
          <a:p>
            <a:pPr lvl="1"/>
            <a:r>
              <a:rPr lang="en-US" dirty="0"/>
              <a:t>Appreciation for how social determinants of health impact people’s health and life outcomes.</a:t>
            </a:r>
          </a:p>
          <a:p>
            <a:pPr lvl="1"/>
            <a:r>
              <a:rPr lang="en-US" dirty="0"/>
              <a:t>Increased services and supports to address the social determinants of health.</a:t>
            </a:r>
          </a:p>
          <a:p>
            <a:pPr lvl="1"/>
            <a:r>
              <a:rPr lang="en-US" dirty="0"/>
              <a:t>Increase in service integration and referral.</a:t>
            </a:r>
          </a:p>
          <a:p>
            <a:pPr lvl="1"/>
            <a:r>
              <a:rPr lang="en-US" sz="3100" dirty="0">
                <a:effectLst/>
                <a:latin typeface="Calibri" panose="020F0502020204030204" pitchFamily="34" charset="0"/>
                <a:ea typeface="Calibri" panose="020F0502020204030204" pitchFamily="34" charset="0"/>
              </a:rPr>
              <a:t>New social supports and programs.</a:t>
            </a:r>
          </a:p>
        </p:txBody>
      </p:sp>
    </p:spTree>
    <p:extLst>
      <p:ext uri="{BB962C8B-B14F-4D97-AF65-F5344CB8AC3E}">
        <p14:creationId xmlns:p14="http://schemas.microsoft.com/office/powerpoint/2010/main" val="184079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D69A-0B13-43BE-8CE0-AA6E47ED49F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F5F9B1FA-98EE-41AF-B802-A4E178319BA9}"/>
              </a:ext>
            </a:extLst>
          </p:cNvPr>
          <p:cNvSpPr>
            <a:spLocks noGrp="1"/>
          </p:cNvSpPr>
          <p:nvPr>
            <p:ph idx="1"/>
          </p:nvPr>
        </p:nvSpPr>
        <p:spPr>
          <a:xfrm>
            <a:off x="457200" y="1600200"/>
            <a:ext cx="8229600" cy="4724400"/>
          </a:xfrm>
        </p:spPr>
        <p:txBody>
          <a:bodyPr>
            <a:normAutofit fontScale="85000" lnSpcReduction="20000"/>
          </a:bodyPr>
          <a:lstStyle/>
          <a:p>
            <a:pPr lvl="1"/>
            <a:r>
              <a:rPr lang="en-US" dirty="0"/>
              <a:t>Utilization of remote social care.			</a:t>
            </a:r>
          </a:p>
          <a:p>
            <a:pPr lvl="2"/>
            <a:r>
              <a:rPr lang="en-US" dirty="0">
                <a:solidFill>
                  <a:schemeClr val="tx1"/>
                </a:solidFill>
              </a:rPr>
              <a:t>74%</a:t>
            </a:r>
          </a:p>
          <a:p>
            <a:pPr lvl="1"/>
            <a:r>
              <a:rPr lang="en-US" dirty="0"/>
              <a:t>Utilization of telehealth.</a:t>
            </a:r>
          </a:p>
          <a:p>
            <a:pPr lvl="2"/>
            <a:r>
              <a:rPr lang="en-US" dirty="0">
                <a:solidFill>
                  <a:schemeClr val="tx1"/>
                </a:solidFill>
              </a:rPr>
              <a:t>77%</a:t>
            </a:r>
          </a:p>
          <a:p>
            <a:pPr lvl="1"/>
            <a:r>
              <a:rPr lang="en-US" dirty="0"/>
              <a:t>Appreciation for how social determinants of health impact people’s health and life outcomes.</a:t>
            </a:r>
          </a:p>
          <a:p>
            <a:pPr lvl="2"/>
            <a:r>
              <a:rPr lang="en-US" dirty="0">
                <a:solidFill>
                  <a:schemeClr val="tx1"/>
                </a:solidFill>
              </a:rPr>
              <a:t>57%</a:t>
            </a:r>
          </a:p>
          <a:p>
            <a:pPr lvl="1"/>
            <a:r>
              <a:rPr lang="en-US" dirty="0"/>
              <a:t>Increased services and supports to address the social determinants of health.</a:t>
            </a:r>
          </a:p>
          <a:p>
            <a:pPr lvl="2"/>
            <a:r>
              <a:rPr lang="en-US" dirty="0">
                <a:solidFill>
                  <a:schemeClr val="tx1"/>
                </a:solidFill>
              </a:rPr>
              <a:t>45%</a:t>
            </a:r>
          </a:p>
          <a:p>
            <a:pPr lvl="1"/>
            <a:r>
              <a:rPr lang="en-US" dirty="0"/>
              <a:t>Increase in service integration and referral.</a:t>
            </a:r>
          </a:p>
          <a:p>
            <a:pPr lvl="2"/>
            <a:r>
              <a:rPr lang="en-US" dirty="0">
                <a:solidFill>
                  <a:schemeClr val="tx1"/>
                </a:solidFill>
              </a:rPr>
              <a:t>45%</a:t>
            </a:r>
          </a:p>
          <a:p>
            <a:pPr lvl="1"/>
            <a:r>
              <a:rPr lang="en-US" dirty="0">
                <a:effectLst/>
                <a:latin typeface="Calibri" panose="020F0502020204030204" pitchFamily="34" charset="0"/>
                <a:ea typeface="Calibri" panose="020F0502020204030204" pitchFamily="34" charset="0"/>
              </a:rPr>
              <a:t>New social supports and programs.</a:t>
            </a:r>
          </a:p>
          <a:p>
            <a:pPr lvl="2"/>
            <a:r>
              <a:rPr lang="en-US" dirty="0">
                <a:solidFill>
                  <a:schemeClr val="tx1"/>
                </a:solidFill>
                <a:latin typeface="Calibri" panose="020F0502020204030204" pitchFamily="34" charset="0"/>
                <a:ea typeface="Calibri" panose="020F0502020204030204" pitchFamily="34" charset="0"/>
              </a:rPr>
              <a:t>66%</a:t>
            </a:r>
            <a:endParaRPr lang="en-US" dirty="0">
              <a:solidFill>
                <a:schemeClr val="tx1"/>
              </a:solidFill>
              <a:effectLst/>
              <a:latin typeface="Calibri" panose="020F0502020204030204" pitchFamily="34" charset="0"/>
              <a:ea typeface="Calibri" panose="020F0502020204030204" pitchFamily="34" charset="0"/>
            </a:endParaRPr>
          </a:p>
          <a:p>
            <a:pPr lvl="2"/>
            <a:endParaRPr lang="en-US" sz="27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432585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0436" y="1021508"/>
            <a:ext cx="93345" cy="190982"/>
          </a:xfrm>
          <a:prstGeom prst="rect">
            <a:avLst/>
          </a:prstGeom>
        </p:spPr>
        <p:txBody>
          <a:bodyPr vert="horz" wrap="square" lIns="0" tIns="11906" rIns="0" bIns="0" rtlCol="0">
            <a:spAutoFit/>
          </a:bodyPr>
          <a:lstStyle/>
          <a:p>
            <a:pPr>
              <a:spcBef>
                <a:spcPts val="94"/>
              </a:spcBef>
            </a:pPr>
            <a:r>
              <a:rPr sz="1163" spc="11" dirty="0">
                <a:solidFill>
                  <a:srgbClr val="FFFFFF"/>
                </a:solidFill>
                <a:latin typeface="Arial"/>
                <a:cs typeface="Arial"/>
              </a:rPr>
              <a:t>2</a:t>
            </a:r>
            <a:endParaRPr sz="1163">
              <a:latin typeface="Arial"/>
              <a:cs typeface="Arial"/>
            </a:endParaRPr>
          </a:p>
        </p:txBody>
      </p:sp>
      <p:sp>
        <p:nvSpPr>
          <p:cNvPr id="4" name="object 4"/>
          <p:cNvSpPr txBox="1">
            <a:spLocks noGrp="1"/>
          </p:cNvSpPr>
          <p:nvPr>
            <p:ph type="title"/>
          </p:nvPr>
        </p:nvSpPr>
        <p:spPr>
          <a:xfrm>
            <a:off x="333232" y="760443"/>
            <a:ext cx="8477536" cy="904094"/>
          </a:xfrm>
          <a:prstGeom prst="rect">
            <a:avLst/>
          </a:prstGeom>
        </p:spPr>
        <p:txBody>
          <a:bodyPr vert="horz" wrap="square" lIns="0" tIns="57150" rIns="0" bIns="0" rtlCol="0" anchor="ctr">
            <a:spAutoFit/>
          </a:bodyPr>
          <a:lstStyle/>
          <a:p>
            <a:pPr marL="2863691" marR="3810" indent="-2538413" algn="l">
              <a:lnSpc>
                <a:spcPts val="3263"/>
              </a:lnSpc>
              <a:spcBef>
                <a:spcPts val="450"/>
              </a:spcBef>
            </a:pPr>
            <a:r>
              <a:rPr sz="3200" spc="-94" dirty="0"/>
              <a:t>1115</a:t>
            </a:r>
            <a:r>
              <a:rPr sz="3200" spc="153" dirty="0"/>
              <a:t> </a:t>
            </a:r>
            <a:r>
              <a:rPr sz="3200" spc="-30" dirty="0"/>
              <a:t>Waiver</a:t>
            </a:r>
            <a:r>
              <a:rPr sz="3200" spc="146" dirty="0"/>
              <a:t> </a:t>
            </a:r>
            <a:r>
              <a:rPr sz="3200" dirty="0"/>
              <a:t>Demonstration</a:t>
            </a:r>
            <a:r>
              <a:rPr sz="3200" spc="274" dirty="0"/>
              <a:t> </a:t>
            </a:r>
            <a:r>
              <a:rPr sz="3200" spc="-8" dirty="0"/>
              <a:t>Conceptual </a:t>
            </a:r>
            <a:r>
              <a:rPr sz="3200" spc="-814" dirty="0"/>
              <a:t> </a:t>
            </a:r>
            <a:r>
              <a:rPr sz="3200" spc="11" dirty="0"/>
              <a:t>Framework</a:t>
            </a:r>
          </a:p>
        </p:txBody>
      </p:sp>
      <p:sp>
        <p:nvSpPr>
          <p:cNvPr id="5" name="object 5"/>
          <p:cNvSpPr txBox="1"/>
          <p:nvPr/>
        </p:nvSpPr>
        <p:spPr>
          <a:xfrm>
            <a:off x="333232" y="1798889"/>
            <a:ext cx="8963168" cy="3405259"/>
          </a:xfrm>
          <a:prstGeom prst="rect">
            <a:avLst/>
          </a:prstGeom>
        </p:spPr>
        <p:txBody>
          <a:bodyPr vert="horz" wrap="square" lIns="0" tIns="11906" rIns="0" bIns="0" rtlCol="0">
            <a:spAutoFit/>
          </a:bodyPr>
          <a:lstStyle/>
          <a:p>
            <a:pPr marL="180975" indent="-171926">
              <a:spcBef>
                <a:spcPts val="94"/>
              </a:spcBef>
              <a:buFont typeface="Arial"/>
              <a:buChar char="•"/>
              <a:tabLst>
                <a:tab pos="180975" algn="l"/>
                <a:tab pos="181451" algn="l"/>
              </a:tabLst>
            </a:pPr>
            <a:r>
              <a:rPr sz="2400" b="1" spc="4" dirty="0">
                <a:latin typeface="Arial"/>
                <a:cs typeface="Arial"/>
              </a:rPr>
              <a:t>Purpose:</a:t>
            </a:r>
            <a:r>
              <a:rPr sz="2400" b="1" spc="86" dirty="0">
                <a:latin typeface="Arial"/>
                <a:cs typeface="Arial"/>
              </a:rPr>
              <a:t> </a:t>
            </a:r>
            <a:r>
              <a:rPr sz="2400" spc="-19" dirty="0">
                <a:latin typeface="Arial"/>
                <a:cs typeface="Arial"/>
              </a:rPr>
              <a:t>Five-Year</a:t>
            </a:r>
            <a:r>
              <a:rPr sz="2400" spc="184" dirty="0">
                <a:latin typeface="Arial"/>
                <a:cs typeface="Arial"/>
              </a:rPr>
              <a:t> </a:t>
            </a:r>
            <a:r>
              <a:rPr sz="2400" spc="-56" dirty="0">
                <a:latin typeface="Arial"/>
                <a:cs typeface="Arial"/>
              </a:rPr>
              <a:t>1115</a:t>
            </a:r>
            <a:r>
              <a:rPr sz="2400" spc="45" dirty="0">
                <a:latin typeface="Arial"/>
                <a:cs typeface="Arial"/>
              </a:rPr>
              <a:t> </a:t>
            </a:r>
            <a:r>
              <a:rPr sz="2400" spc="11" dirty="0">
                <a:latin typeface="Arial"/>
                <a:cs typeface="Arial"/>
              </a:rPr>
              <a:t>Waiver</a:t>
            </a:r>
            <a:r>
              <a:rPr sz="2400" spc="19" dirty="0">
                <a:latin typeface="Arial"/>
                <a:cs typeface="Arial"/>
              </a:rPr>
              <a:t> </a:t>
            </a:r>
            <a:r>
              <a:rPr sz="2400" spc="11" dirty="0">
                <a:latin typeface="Arial"/>
                <a:cs typeface="Arial"/>
              </a:rPr>
              <a:t>Demonstration</a:t>
            </a:r>
            <a:endParaRPr sz="2400" dirty="0">
              <a:latin typeface="Arial"/>
              <a:cs typeface="Arial"/>
            </a:endParaRPr>
          </a:p>
          <a:p>
            <a:pPr marL="180975" indent="-171926">
              <a:spcBef>
                <a:spcPts val="1504"/>
              </a:spcBef>
              <a:buFont typeface="Arial"/>
              <a:buChar char="•"/>
              <a:tabLst>
                <a:tab pos="180975" algn="l"/>
                <a:tab pos="181451" algn="l"/>
              </a:tabLst>
            </a:pPr>
            <a:r>
              <a:rPr sz="2400" b="1" spc="11" dirty="0">
                <a:latin typeface="Arial"/>
                <a:cs typeface="Arial"/>
              </a:rPr>
              <a:t>Goals:</a:t>
            </a:r>
            <a:endParaRPr sz="2400" dirty="0">
              <a:latin typeface="Arial"/>
              <a:cs typeface="Arial"/>
            </a:endParaRPr>
          </a:p>
          <a:p>
            <a:pPr marL="524351" lvl="1" indent="-171926">
              <a:lnSpc>
                <a:spcPts val="1841"/>
              </a:lnSpc>
              <a:spcBef>
                <a:spcPts val="600"/>
              </a:spcBef>
              <a:buChar char="•"/>
              <a:tabLst>
                <a:tab pos="523875" algn="l"/>
                <a:tab pos="524351" algn="l"/>
              </a:tabLst>
            </a:pPr>
            <a:r>
              <a:rPr sz="2000" spc="8" dirty="0">
                <a:latin typeface="Arial"/>
                <a:cs typeface="Arial"/>
              </a:rPr>
              <a:t>Address</a:t>
            </a:r>
            <a:r>
              <a:rPr sz="2000" spc="79" dirty="0">
                <a:latin typeface="Arial"/>
                <a:cs typeface="Arial"/>
              </a:rPr>
              <a:t> </a:t>
            </a:r>
            <a:r>
              <a:rPr sz="2000" spc="8" dirty="0">
                <a:latin typeface="Arial"/>
                <a:cs typeface="Arial"/>
              </a:rPr>
              <a:t>health</a:t>
            </a:r>
            <a:r>
              <a:rPr sz="2000" spc="45" dirty="0">
                <a:latin typeface="Arial"/>
                <a:cs typeface="Arial"/>
              </a:rPr>
              <a:t> </a:t>
            </a:r>
            <a:r>
              <a:rPr sz="2000" spc="15" dirty="0">
                <a:latin typeface="Arial"/>
                <a:cs typeface="Arial"/>
              </a:rPr>
              <a:t>disparities</a:t>
            </a:r>
            <a:r>
              <a:rPr sz="2000" spc="-26" dirty="0">
                <a:latin typeface="Arial"/>
                <a:cs typeface="Arial"/>
              </a:rPr>
              <a:t> </a:t>
            </a:r>
            <a:r>
              <a:rPr sz="2000" spc="4" dirty="0">
                <a:latin typeface="Arial"/>
                <a:cs typeface="Arial"/>
              </a:rPr>
              <a:t>and</a:t>
            </a:r>
            <a:r>
              <a:rPr sz="2000" spc="49" dirty="0">
                <a:latin typeface="Arial"/>
                <a:cs typeface="Arial"/>
              </a:rPr>
              <a:t> </a:t>
            </a:r>
            <a:r>
              <a:rPr sz="2000" spc="11" dirty="0">
                <a:latin typeface="Arial"/>
                <a:cs typeface="Arial"/>
              </a:rPr>
              <a:t>systemic</a:t>
            </a:r>
            <a:r>
              <a:rPr sz="2000" spc="79" dirty="0">
                <a:latin typeface="Arial"/>
                <a:cs typeface="Arial"/>
              </a:rPr>
              <a:t> </a:t>
            </a:r>
            <a:r>
              <a:rPr sz="2000" spc="8" dirty="0">
                <a:latin typeface="Arial"/>
                <a:cs typeface="Arial"/>
              </a:rPr>
              <a:t>health</a:t>
            </a:r>
            <a:r>
              <a:rPr sz="2000" spc="45" dirty="0">
                <a:latin typeface="Arial"/>
                <a:cs typeface="Arial"/>
              </a:rPr>
              <a:t> </a:t>
            </a:r>
            <a:r>
              <a:rPr sz="2000" spc="15" dirty="0">
                <a:latin typeface="Arial"/>
                <a:cs typeface="Arial"/>
              </a:rPr>
              <a:t>care</a:t>
            </a:r>
            <a:r>
              <a:rPr sz="2000" dirty="0">
                <a:latin typeface="Arial"/>
                <a:cs typeface="Arial"/>
              </a:rPr>
              <a:t> delivery</a:t>
            </a:r>
            <a:r>
              <a:rPr sz="2000" spc="143" dirty="0">
                <a:latin typeface="Arial"/>
                <a:cs typeface="Arial"/>
              </a:rPr>
              <a:t> </a:t>
            </a:r>
            <a:r>
              <a:rPr sz="2000" spc="15" dirty="0">
                <a:latin typeface="Arial"/>
                <a:cs typeface="Arial"/>
              </a:rPr>
              <a:t>issues</a:t>
            </a:r>
            <a:r>
              <a:rPr sz="2000" spc="-26" dirty="0">
                <a:latin typeface="Arial"/>
                <a:cs typeface="Arial"/>
              </a:rPr>
              <a:t> </a:t>
            </a:r>
            <a:r>
              <a:rPr sz="2000" dirty="0">
                <a:latin typeface="Arial"/>
                <a:cs typeface="Arial"/>
              </a:rPr>
              <a:t>that</a:t>
            </a:r>
            <a:r>
              <a:rPr sz="2000" spc="49" dirty="0">
                <a:latin typeface="Arial"/>
                <a:cs typeface="Arial"/>
              </a:rPr>
              <a:t> </a:t>
            </a:r>
            <a:r>
              <a:rPr sz="2000" spc="-19" dirty="0">
                <a:latin typeface="Arial"/>
                <a:cs typeface="Arial"/>
              </a:rPr>
              <a:t>have</a:t>
            </a:r>
            <a:r>
              <a:rPr lang="en-US" sz="2000" spc="-19" dirty="0">
                <a:latin typeface="Arial"/>
                <a:cs typeface="Arial"/>
              </a:rPr>
              <a:t> </a:t>
            </a:r>
            <a:r>
              <a:rPr sz="2000" dirty="0">
                <a:latin typeface="Arial"/>
                <a:cs typeface="Arial"/>
              </a:rPr>
              <a:t>been</a:t>
            </a:r>
            <a:r>
              <a:rPr sz="2000" spc="49" dirty="0">
                <a:latin typeface="Arial"/>
                <a:cs typeface="Arial"/>
              </a:rPr>
              <a:t> </a:t>
            </a:r>
            <a:r>
              <a:rPr sz="2000" spc="8" dirty="0">
                <a:latin typeface="Arial"/>
                <a:cs typeface="Arial"/>
              </a:rPr>
              <a:t>highlighted</a:t>
            </a:r>
            <a:r>
              <a:rPr sz="2000" spc="105" dirty="0">
                <a:latin typeface="Arial"/>
                <a:cs typeface="Arial"/>
              </a:rPr>
              <a:t> </a:t>
            </a:r>
            <a:r>
              <a:rPr sz="2000" spc="4" dirty="0">
                <a:latin typeface="Arial"/>
                <a:cs typeface="Arial"/>
              </a:rPr>
              <a:t>and</a:t>
            </a:r>
            <a:r>
              <a:rPr sz="2000" spc="49" dirty="0">
                <a:latin typeface="Arial"/>
                <a:cs typeface="Arial"/>
              </a:rPr>
              <a:t> </a:t>
            </a:r>
            <a:r>
              <a:rPr sz="2000" spc="11" dirty="0">
                <a:latin typeface="Arial"/>
                <a:cs typeface="Arial"/>
              </a:rPr>
              <a:t>intensified</a:t>
            </a:r>
            <a:r>
              <a:rPr sz="2000" dirty="0">
                <a:latin typeface="Arial"/>
                <a:cs typeface="Arial"/>
              </a:rPr>
              <a:t> by</a:t>
            </a:r>
            <a:r>
              <a:rPr sz="2000" spc="30" dirty="0">
                <a:latin typeface="Arial"/>
                <a:cs typeface="Arial"/>
              </a:rPr>
              <a:t> </a:t>
            </a:r>
            <a:r>
              <a:rPr sz="2000" spc="4" dirty="0">
                <a:latin typeface="Arial"/>
                <a:cs typeface="Arial"/>
              </a:rPr>
              <a:t>the</a:t>
            </a:r>
            <a:r>
              <a:rPr sz="2000" spc="53" dirty="0">
                <a:latin typeface="Arial"/>
                <a:cs typeface="Arial"/>
              </a:rPr>
              <a:t> </a:t>
            </a:r>
            <a:r>
              <a:rPr sz="2000" spc="8" dirty="0">
                <a:latin typeface="Arial"/>
                <a:cs typeface="Arial"/>
              </a:rPr>
              <a:t>COVID-19</a:t>
            </a:r>
            <a:r>
              <a:rPr sz="2000" spc="161" dirty="0">
                <a:latin typeface="Arial"/>
                <a:cs typeface="Arial"/>
              </a:rPr>
              <a:t> </a:t>
            </a:r>
            <a:r>
              <a:rPr sz="2000" spc="11" dirty="0">
                <a:latin typeface="Arial"/>
                <a:cs typeface="Arial"/>
              </a:rPr>
              <a:t>pandemic,</a:t>
            </a:r>
            <a:endParaRPr sz="2000" dirty="0">
              <a:latin typeface="Arial"/>
              <a:cs typeface="Arial"/>
            </a:endParaRPr>
          </a:p>
          <a:p>
            <a:pPr marL="524351" lvl="1" indent="-171926">
              <a:spcBef>
                <a:spcPts val="600"/>
              </a:spcBef>
              <a:buChar char="•"/>
              <a:tabLst>
                <a:tab pos="523875" algn="l"/>
                <a:tab pos="524351" algn="l"/>
              </a:tabLst>
            </a:pPr>
            <a:r>
              <a:rPr sz="2000" spc="8" dirty="0">
                <a:latin typeface="Arial"/>
                <a:cs typeface="Arial"/>
              </a:rPr>
              <a:t>Stabilize</a:t>
            </a:r>
            <a:r>
              <a:rPr sz="2000" spc="38" dirty="0">
                <a:latin typeface="Arial"/>
                <a:cs typeface="Arial"/>
              </a:rPr>
              <a:t> </a:t>
            </a:r>
            <a:r>
              <a:rPr sz="2000" spc="4" dirty="0">
                <a:latin typeface="Arial"/>
                <a:cs typeface="Arial"/>
              </a:rPr>
              <a:t>and</a:t>
            </a:r>
            <a:r>
              <a:rPr sz="2000" spc="41" dirty="0">
                <a:latin typeface="Arial"/>
                <a:cs typeface="Arial"/>
              </a:rPr>
              <a:t> </a:t>
            </a:r>
            <a:r>
              <a:rPr sz="2000" spc="11" dirty="0">
                <a:latin typeface="Arial"/>
                <a:cs typeface="Arial"/>
              </a:rPr>
              <a:t>transform</a:t>
            </a:r>
            <a:r>
              <a:rPr sz="2000" spc="45" dirty="0">
                <a:latin typeface="Arial"/>
                <a:cs typeface="Arial"/>
              </a:rPr>
              <a:t> </a:t>
            </a:r>
            <a:r>
              <a:rPr sz="2000" spc="8" dirty="0">
                <a:latin typeface="Arial"/>
                <a:cs typeface="Arial"/>
              </a:rPr>
              <a:t>New</a:t>
            </a:r>
            <a:r>
              <a:rPr sz="2000" spc="53" dirty="0">
                <a:latin typeface="Arial"/>
                <a:cs typeface="Arial"/>
              </a:rPr>
              <a:t> </a:t>
            </a:r>
            <a:r>
              <a:rPr sz="2000" spc="-41" dirty="0">
                <a:latin typeface="Arial"/>
                <a:cs typeface="Arial"/>
              </a:rPr>
              <a:t>York’s</a:t>
            </a:r>
            <a:r>
              <a:rPr sz="2000" spc="131" dirty="0">
                <a:latin typeface="Arial"/>
                <a:cs typeface="Arial"/>
              </a:rPr>
              <a:t> </a:t>
            </a:r>
            <a:r>
              <a:rPr sz="2000" spc="8" dirty="0">
                <a:latin typeface="Arial"/>
                <a:cs typeface="Arial"/>
              </a:rPr>
              <a:t>safety</a:t>
            </a:r>
            <a:r>
              <a:rPr sz="2000" spc="75" dirty="0">
                <a:latin typeface="Arial"/>
                <a:cs typeface="Arial"/>
              </a:rPr>
              <a:t> </a:t>
            </a:r>
            <a:r>
              <a:rPr sz="2000" dirty="0">
                <a:latin typeface="Arial"/>
                <a:cs typeface="Arial"/>
              </a:rPr>
              <a:t>net,</a:t>
            </a:r>
          </a:p>
          <a:p>
            <a:pPr marL="524351" lvl="1" indent="-171926">
              <a:spcBef>
                <a:spcPts val="600"/>
              </a:spcBef>
              <a:buChar char="•"/>
              <a:tabLst>
                <a:tab pos="523875" algn="l"/>
                <a:tab pos="524351" algn="l"/>
              </a:tabLst>
            </a:pPr>
            <a:r>
              <a:rPr sz="2000" spc="11" dirty="0">
                <a:latin typeface="Arial"/>
                <a:cs typeface="Arial"/>
              </a:rPr>
              <a:t>Promote</a:t>
            </a:r>
            <a:r>
              <a:rPr sz="2000" spc="45" dirty="0">
                <a:latin typeface="Arial"/>
                <a:cs typeface="Arial"/>
              </a:rPr>
              <a:t> </a:t>
            </a:r>
            <a:r>
              <a:rPr sz="2000" spc="11" dirty="0">
                <a:latin typeface="Arial"/>
                <a:cs typeface="Arial"/>
              </a:rPr>
              <a:t>community-based</a:t>
            </a:r>
            <a:r>
              <a:rPr sz="2000" spc="105" dirty="0">
                <a:latin typeface="Arial"/>
                <a:cs typeface="Arial"/>
              </a:rPr>
              <a:t> </a:t>
            </a:r>
            <a:r>
              <a:rPr sz="2000" spc="4" dirty="0">
                <a:latin typeface="Arial"/>
                <a:cs typeface="Arial"/>
              </a:rPr>
              <a:t>and</a:t>
            </a:r>
            <a:r>
              <a:rPr sz="2000" spc="49" dirty="0">
                <a:latin typeface="Arial"/>
                <a:cs typeface="Arial"/>
              </a:rPr>
              <a:t> </a:t>
            </a:r>
            <a:r>
              <a:rPr sz="2000" spc="8" dirty="0">
                <a:latin typeface="Arial"/>
                <a:cs typeface="Arial"/>
              </a:rPr>
              <a:t>non-institutional</a:t>
            </a:r>
            <a:r>
              <a:rPr sz="2000" spc="83" dirty="0">
                <a:latin typeface="Arial"/>
                <a:cs typeface="Arial"/>
              </a:rPr>
              <a:t> </a:t>
            </a:r>
            <a:r>
              <a:rPr sz="2000" spc="11" dirty="0">
                <a:latin typeface="Arial"/>
                <a:cs typeface="Arial"/>
              </a:rPr>
              <a:t>care,</a:t>
            </a:r>
            <a:endParaRPr sz="2000" dirty="0">
              <a:latin typeface="Arial"/>
              <a:cs typeface="Arial"/>
            </a:endParaRPr>
          </a:p>
          <a:p>
            <a:pPr marL="524351" lvl="1" indent="-171926">
              <a:spcBef>
                <a:spcPts val="600"/>
              </a:spcBef>
              <a:buChar char="•"/>
              <a:tabLst>
                <a:tab pos="523875" algn="l"/>
                <a:tab pos="524351" algn="l"/>
              </a:tabLst>
            </a:pPr>
            <a:r>
              <a:rPr sz="2000" dirty="0">
                <a:latin typeface="Arial"/>
                <a:cs typeface="Arial"/>
              </a:rPr>
              <a:t>Better</a:t>
            </a:r>
            <a:r>
              <a:rPr sz="2000" spc="68" dirty="0">
                <a:latin typeface="Arial"/>
                <a:cs typeface="Arial"/>
              </a:rPr>
              <a:t> </a:t>
            </a:r>
            <a:r>
              <a:rPr sz="2000" spc="8" dirty="0">
                <a:latin typeface="Arial"/>
                <a:cs typeface="Arial"/>
              </a:rPr>
              <a:t>integrate</a:t>
            </a:r>
            <a:r>
              <a:rPr sz="2000" spc="98" dirty="0">
                <a:latin typeface="Arial"/>
                <a:cs typeface="Arial"/>
              </a:rPr>
              <a:t> </a:t>
            </a:r>
            <a:r>
              <a:rPr sz="2000" spc="8" dirty="0">
                <a:latin typeface="Arial"/>
                <a:cs typeface="Arial"/>
              </a:rPr>
              <a:t>health</a:t>
            </a:r>
            <a:r>
              <a:rPr sz="2000" spc="41" dirty="0">
                <a:latin typeface="Arial"/>
                <a:cs typeface="Arial"/>
              </a:rPr>
              <a:t> </a:t>
            </a:r>
            <a:r>
              <a:rPr sz="2000" spc="15" dirty="0">
                <a:latin typeface="Arial"/>
                <a:cs typeface="Arial"/>
              </a:rPr>
              <a:t>care</a:t>
            </a:r>
            <a:r>
              <a:rPr sz="2000" spc="-8" dirty="0">
                <a:latin typeface="Arial"/>
                <a:cs typeface="Arial"/>
              </a:rPr>
              <a:t> </a:t>
            </a:r>
            <a:r>
              <a:rPr sz="2000" dirty="0">
                <a:latin typeface="Arial"/>
                <a:cs typeface="Arial"/>
              </a:rPr>
              <a:t>and</a:t>
            </a:r>
            <a:r>
              <a:rPr sz="2000" spc="101" dirty="0">
                <a:latin typeface="Arial"/>
                <a:cs typeface="Arial"/>
              </a:rPr>
              <a:t> </a:t>
            </a:r>
            <a:r>
              <a:rPr sz="2000" spc="15" dirty="0">
                <a:latin typeface="Arial"/>
                <a:cs typeface="Arial"/>
              </a:rPr>
              <a:t>social</a:t>
            </a:r>
            <a:r>
              <a:rPr sz="2000" spc="-26" dirty="0">
                <a:latin typeface="Arial"/>
                <a:cs typeface="Arial"/>
              </a:rPr>
              <a:t> </a:t>
            </a:r>
            <a:r>
              <a:rPr sz="2000" spc="11" dirty="0">
                <a:latin typeface="Arial"/>
                <a:cs typeface="Arial"/>
              </a:rPr>
              <a:t>care,</a:t>
            </a:r>
            <a:endParaRPr sz="2000" dirty="0">
              <a:latin typeface="Arial"/>
              <a:cs typeface="Arial"/>
            </a:endParaRPr>
          </a:p>
          <a:p>
            <a:pPr marL="524351" lvl="1" indent="-171926">
              <a:spcBef>
                <a:spcPts val="600"/>
              </a:spcBef>
              <a:buChar char="•"/>
              <a:tabLst>
                <a:tab pos="523875" algn="l"/>
                <a:tab pos="524351" algn="l"/>
              </a:tabLst>
            </a:pPr>
            <a:r>
              <a:rPr sz="2000" spc="-8" dirty="0">
                <a:latin typeface="Arial"/>
                <a:cs typeface="Arial"/>
              </a:rPr>
              <a:t>Leverage</a:t>
            </a:r>
            <a:r>
              <a:rPr sz="2000" spc="210" dirty="0">
                <a:latin typeface="Arial"/>
                <a:cs typeface="Arial"/>
              </a:rPr>
              <a:t> </a:t>
            </a:r>
            <a:r>
              <a:rPr sz="2000" spc="15" dirty="0">
                <a:latin typeface="Arial"/>
                <a:cs typeface="Arial"/>
              </a:rPr>
              <a:t>emerging</a:t>
            </a:r>
            <a:r>
              <a:rPr sz="2000" spc="-8" dirty="0">
                <a:latin typeface="Arial"/>
                <a:cs typeface="Arial"/>
              </a:rPr>
              <a:t> </a:t>
            </a:r>
            <a:r>
              <a:rPr sz="2000" spc="8" dirty="0">
                <a:latin typeface="Arial"/>
                <a:cs typeface="Arial"/>
              </a:rPr>
              <a:t>technologies</a:t>
            </a:r>
            <a:r>
              <a:rPr sz="2000" spc="79" dirty="0">
                <a:latin typeface="Arial"/>
                <a:cs typeface="Arial"/>
              </a:rPr>
              <a:t> </a:t>
            </a:r>
            <a:r>
              <a:rPr sz="2000" spc="4" dirty="0">
                <a:latin typeface="Arial"/>
                <a:cs typeface="Arial"/>
              </a:rPr>
              <a:t>and</a:t>
            </a:r>
            <a:r>
              <a:rPr sz="2000" spc="45" dirty="0">
                <a:latin typeface="Arial"/>
                <a:cs typeface="Arial"/>
              </a:rPr>
              <a:t> </a:t>
            </a:r>
            <a:r>
              <a:rPr sz="2000" spc="15" dirty="0">
                <a:latin typeface="Arial"/>
                <a:cs typeface="Arial"/>
              </a:rPr>
              <a:t>care</a:t>
            </a:r>
            <a:r>
              <a:rPr sz="2000" spc="41" dirty="0">
                <a:latin typeface="Arial"/>
                <a:cs typeface="Arial"/>
              </a:rPr>
              <a:t> </a:t>
            </a:r>
            <a:r>
              <a:rPr sz="2000" spc="15" dirty="0">
                <a:latin typeface="Arial"/>
                <a:cs typeface="Arial"/>
              </a:rPr>
              <a:t>models,</a:t>
            </a:r>
            <a:r>
              <a:rPr sz="2000" spc="-8" dirty="0">
                <a:latin typeface="Arial"/>
                <a:cs typeface="Arial"/>
              </a:rPr>
              <a:t> </a:t>
            </a:r>
            <a:r>
              <a:rPr sz="2000" spc="4" dirty="0">
                <a:latin typeface="Arial"/>
                <a:cs typeface="Arial"/>
              </a:rPr>
              <a:t>and</a:t>
            </a:r>
            <a:endParaRPr sz="2000" dirty="0">
              <a:latin typeface="Arial"/>
              <a:cs typeface="Arial"/>
            </a:endParaRPr>
          </a:p>
          <a:p>
            <a:pPr marL="524351" lvl="1" indent="-171926">
              <a:spcBef>
                <a:spcPts val="600"/>
              </a:spcBef>
              <a:buChar char="•"/>
              <a:tabLst>
                <a:tab pos="523875" algn="l"/>
                <a:tab pos="524351" algn="l"/>
              </a:tabLst>
            </a:pPr>
            <a:r>
              <a:rPr sz="2000" spc="8" dirty="0">
                <a:latin typeface="Arial"/>
                <a:cs typeface="Arial"/>
              </a:rPr>
              <a:t>Ensure</a:t>
            </a:r>
            <a:r>
              <a:rPr sz="2000" spc="45" dirty="0">
                <a:latin typeface="Arial"/>
                <a:cs typeface="Arial"/>
              </a:rPr>
              <a:t> </a:t>
            </a:r>
            <a:r>
              <a:rPr sz="2000" spc="8" dirty="0">
                <a:latin typeface="Arial"/>
                <a:cs typeface="Arial"/>
              </a:rPr>
              <a:t>readiness</a:t>
            </a:r>
            <a:r>
              <a:rPr sz="2000" spc="86" dirty="0">
                <a:latin typeface="Arial"/>
                <a:cs typeface="Arial"/>
              </a:rPr>
              <a:t> </a:t>
            </a:r>
            <a:r>
              <a:rPr sz="2000" dirty="0">
                <a:latin typeface="Arial"/>
                <a:cs typeface="Arial"/>
              </a:rPr>
              <a:t>for</a:t>
            </a:r>
            <a:r>
              <a:rPr sz="2000" spc="19" dirty="0">
                <a:latin typeface="Arial"/>
                <a:cs typeface="Arial"/>
              </a:rPr>
              <a:t> </a:t>
            </a:r>
            <a:r>
              <a:rPr sz="2000" spc="4" dirty="0">
                <a:latin typeface="Arial"/>
                <a:cs typeface="Arial"/>
              </a:rPr>
              <a:t>future</a:t>
            </a:r>
            <a:r>
              <a:rPr sz="2000" spc="49" dirty="0">
                <a:latin typeface="Arial"/>
                <a:cs typeface="Arial"/>
              </a:rPr>
              <a:t> </a:t>
            </a:r>
            <a:r>
              <a:rPr sz="2000" spc="8" dirty="0">
                <a:latin typeface="Arial"/>
                <a:cs typeface="Arial"/>
              </a:rPr>
              <a:t>health</a:t>
            </a:r>
            <a:r>
              <a:rPr sz="2000" spc="101" dirty="0">
                <a:latin typeface="Arial"/>
                <a:cs typeface="Arial"/>
              </a:rPr>
              <a:t> </a:t>
            </a:r>
            <a:r>
              <a:rPr sz="2000" spc="15" dirty="0">
                <a:latin typeface="Arial"/>
                <a:cs typeface="Arial"/>
              </a:rPr>
              <a:t>care</a:t>
            </a:r>
            <a:r>
              <a:rPr sz="2000" spc="-4" dirty="0">
                <a:latin typeface="Arial"/>
                <a:cs typeface="Arial"/>
              </a:rPr>
              <a:t> </a:t>
            </a:r>
            <a:r>
              <a:rPr sz="2000" spc="11" dirty="0">
                <a:latin typeface="Arial"/>
                <a:cs typeface="Arial"/>
              </a:rPr>
              <a:t>emergencies</a:t>
            </a:r>
            <a:endParaRPr sz="16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2697-B6DD-41CE-B0C8-8CAD46874DE3}"/>
              </a:ext>
            </a:extLst>
          </p:cNvPr>
          <p:cNvSpPr>
            <a:spLocks noGrp="1"/>
          </p:cNvSpPr>
          <p:nvPr>
            <p:ph type="title"/>
          </p:nvPr>
        </p:nvSpPr>
        <p:spPr>
          <a:xfrm>
            <a:off x="152400" y="762000"/>
            <a:ext cx="8839200" cy="455894"/>
          </a:xfrm>
        </p:spPr>
        <p:txBody>
          <a:bodyPr>
            <a:noAutofit/>
          </a:bodyPr>
          <a:lstStyle/>
          <a:p>
            <a:r>
              <a:rPr lang="en-US" sz="3600" spc="-94" dirty="0"/>
              <a:t>1115</a:t>
            </a:r>
            <a:r>
              <a:rPr lang="en-US" sz="3600" spc="153" dirty="0"/>
              <a:t> </a:t>
            </a:r>
            <a:r>
              <a:rPr lang="en-US" sz="3600" spc="-30" dirty="0"/>
              <a:t>Waiver</a:t>
            </a:r>
            <a:r>
              <a:rPr lang="en-US" sz="3600" spc="146" dirty="0"/>
              <a:t> </a:t>
            </a:r>
            <a:r>
              <a:rPr lang="en-US" sz="3600" dirty="0"/>
              <a:t>Demonstration</a:t>
            </a:r>
            <a:r>
              <a:rPr lang="en-US" sz="3600" spc="274" dirty="0"/>
              <a:t> </a:t>
            </a:r>
            <a:r>
              <a:rPr lang="en-US" sz="3600" spc="-8" dirty="0"/>
              <a:t>Conceptual </a:t>
            </a:r>
            <a:r>
              <a:rPr lang="en-US" sz="3600" spc="-814" dirty="0"/>
              <a:t> </a:t>
            </a:r>
            <a:r>
              <a:rPr lang="en-US" sz="3600" spc="11" dirty="0"/>
              <a:t>Framework</a:t>
            </a:r>
            <a:endParaRPr lang="en-US" sz="3600" dirty="0"/>
          </a:p>
        </p:txBody>
      </p:sp>
      <p:sp>
        <p:nvSpPr>
          <p:cNvPr id="3" name="Text Placeholder 2">
            <a:extLst>
              <a:ext uri="{FF2B5EF4-FFF2-40B4-BE49-F238E27FC236}">
                <a16:creationId xmlns:a16="http://schemas.microsoft.com/office/drawing/2014/main" id="{C15C7442-8CEE-42ED-8D02-C2D48C813605}"/>
              </a:ext>
            </a:extLst>
          </p:cNvPr>
          <p:cNvSpPr>
            <a:spLocks noGrp="1"/>
          </p:cNvSpPr>
          <p:nvPr>
            <p:ph type="body" idx="1"/>
          </p:nvPr>
        </p:nvSpPr>
        <p:spPr>
          <a:xfrm>
            <a:off x="381000" y="1828800"/>
            <a:ext cx="8440341" cy="4267199"/>
          </a:xfrm>
        </p:spPr>
        <p:txBody>
          <a:bodyPr>
            <a:normAutofit/>
          </a:bodyPr>
          <a:lstStyle/>
          <a:p>
            <a:pPr>
              <a:spcBef>
                <a:spcPts val="0"/>
              </a:spcBef>
            </a:pPr>
            <a:r>
              <a:rPr lang="en-US" sz="3200" dirty="0"/>
              <a:t>$12-17 Billion Request</a:t>
            </a:r>
          </a:p>
          <a:p>
            <a:pPr>
              <a:spcBef>
                <a:spcPts val="0"/>
              </a:spcBef>
            </a:pPr>
            <a:r>
              <a:rPr lang="en-US" sz="3000" dirty="0">
                <a:latin typeface="Calibri" panose="020F0502020204030204" pitchFamily="34" charset="0"/>
                <a:ea typeface="Times New Roman" panose="02020603050405020304" pitchFamily="18" charset="0"/>
              </a:rPr>
              <a:t>Social Determinant of Health Networks</a:t>
            </a:r>
          </a:p>
          <a:p>
            <a:pPr>
              <a:spcBef>
                <a:spcPts val="0"/>
              </a:spcBef>
            </a:pPr>
            <a:r>
              <a:rPr lang="en-US" sz="3000" dirty="0">
                <a:latin typeface="Calibri" panose="020F0502020204030204" pitchFamily="34" charset="0"/>
                <a:ea typeface="Times New Roman" panose="02020603050405020304" pitchFamily="18" charset="0"/>
              </a:rPr>
              <a:t>VBP arrangements </a:t>
            </a:r>
          </a:p>
          <a:p>
            <a:pPr>
              <a:spcBef>
                <a:spcPts val="0"/>
              </a:spcBef>
            </a:pPr>
            <a:r>
              <a:rPr lang="en-US" sz="3000" dirty="0">
                <a:latin typeface="Calibri" panose="020F0502020204030204" pitchFamily="34" charset="0"/>
                <a:ea typeface="Times New Roman" panose="02020603050405020304" pitchFamily="18" charset="0"/>
              </a:rPr>
              <a:t>Supportive housing projects</a:t>
            </a:r>
            <a:endParaRPr lang="en-US" sz="3000" dirty="0">
              <a:latin typeface="Calibri" panose="020F0502020204030204" pitchFamily="34" charset="0"/>
              <a:ea typeface="Calibri" panose="020F0502020204030204" pitchFamily="34" charset="0"/>
            </a:endParaRPr>
          </a:p>
          <a:p>
            <a:pPr>
              <a:spcBef>
                <a:spcPts val="0"/>
              </a:spcBef>
            </a:pPr>
            <a:r>
              <a:rPr lang="en-US" sz="3000" dirty="0">
                <a:latin typeface="Calibri" panose="020F0502020204030204" pitchFamily="34" charset="0"/>
                <a:ea typeface="Times New Roman" panose="02020603050405020304" pitchFamily="18" charset="0"/>
              </a:rPr>
              <a:t>Safety Net Hospitals</a:t>
            </a:r>
            <a:endParaRPr lang="en-US" sz="3000" dirty="0">
              <a:latin typeface="Calibri" panose="020F0502020204030204" pitchFamily="34" charset="0"/>
              <a:ea typeface="Calibri" panose="020F0502020204030204" pitchFamily="34" charset="0"/>
            </a:endParaRPr>
          </a:p>
          <a:p>
            <a:pPr>
              <a:spcBef>
                <a:spcPts val="0"/>
              </a:spcBef>
            </a:pPr>
            <a:r>
              <a:rPr lang="en-US" sz="3000" dirty="0">
                <a:latin typeface="Calibri" panose="020F0502020204030204" pitchFamily="34" charset="0"/>
                <a:ea typeface="Times New Roman" panose="02020603050405020304" pitchFamily="18" charset="0"/>
              </a:rPr>
              <a:t>HERO regional governing bodies</a:t>
            </a:r>
            <a:endParaRPr lang="en-US" sz="3000" dirty="0">
              <a:latin typeface="Calibri" panose="020F0502020204030204" pitchFamily="34" charset="0"/>
              <a:ea typeface="Calibri" panose="020F0502020204030204" pitchFamily="34" charset="0"/>
            </a:endParaRPr>
          </a:p>
          <a:p>
            <a:pPr marL="214313" indent="-214313"/>
            <a:endParaRPr lang="en-US" dirty="0"/>
          </a:p>
        </p:txBody>
      </p:sp>
    </p:spTree>
    <p:extLst>
      <p:ext uri="{BB962C8B-B14F-4D97-AF65-F5344CB8AC3E}">
        <p14:creationId xmlns:p14="http://schemas.microsoft.com/office/powerpoint/2010/main" val="196853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2697-B6DD-41CE-B0C8-8CAD46874DE3}"/>
              </a:ext>
            </a:extLst>
          </p:cNvPr>
          <p:cNvSpPr>
            <a:spLocks noGrp="1"/>
          </p:cNvSpPr>
          <p:nvPr>
            <p:ph type="title"/>
          </p:nvPr>
        </p:nvSpPr>
        <p:spPr>
          <a:xfrm>
            <a:off x="701040" y="762000"/>
            <a:ext cx="7741920" cy="455894"/>
          </a:xfrm>
        </p:spPr>
        <p:txBody>
          <a:bodyPr>
            <a:normAutofit fontScale="90000"/>
          </a:bodyPr>
          <a:lstStyle/>
          <a:p>
            <a:r>
              <a:rPr lang="en-US" dirty="0"/>
              <a:t>Opportunities for HEALI</a:t>
            </a:r>
          </a:p>
        </p:txBody>
      </p:sp>
      <p:sp>
        <p:nvSpPr>
          <p:cNvPr id="3" name="Text Placeholder 2">
            <a:extLst>
              <a:ext uri="{FF2B5EF4-FFF2-40B4-BE49-F238E27FC236}">
                <a16:creationId xmlns:a16="http://schemas.microsoft.com/office/drawing/2014/main" id="{C15C7442-8CEE-42ED-8D02-C2D48C813605}"/>
              </a:ext>
            </a:extLst>
          </p:cNvPr>
          <p:cNvSpPr>
            <a:spLocks noGrp="1"/>
          </p:cNvSpPr>
          <p:nvPr>
            <p:ph type="body" idx="1"/>
          </p:nvPr>
        </p:nvSpPr>
        <p:spPr>
          <a:xfrm>
            <a:off x="322659" y="1676400"/>
            <a:ext cx="8498681" cy="3323987"/>
          </a:xfrm>
        </p:spPr>
        <p:txBody>
          <a:bodyPr>
            <a:normAutofit/>
          </a:bodyPr>
          <a:lstStyle/>
          <a:p>
            <a:r>
              <a:rPr lang="en-US" dirty="0"/>
              <a:t>Strengthen and expand HEALI Coalition.</a:t>
            </a:r>
          </a:p>
          <a:p>
            <a:r>
              <a:rPr lang="en-US" dirty="0"/>
              <a:t>Strengthen service integration and referral.</a:t>
            </a:r>
          </a:p>
          <a:p>
            <a:r>
              <a:rPr lang="en-US" dirty="0"/>
              <a:t>Further build out NOWPOW service directory and utilization.</a:t>
            </a:r>
          </a:p>
          <a:p>
            <a:r>
              <a:rPr lang="en-US" dirty="0"/>
              <a:t>Identify current needs and ways to address them.</a:t>
            </a:r>
          </a:p>
        </p:txBody>
      </p:sp>
    </p:spTree>
    <p:extLst>
      <p:ext uri="{BB962C8B-B14F-4D97-AF65-F5344CB8AC3E}">
        <p14:creationId xmlns:p14="http://schemas.microsoft.com/office/powerpoint/2010/main" val="1068400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Expand </a:t>
            </a:r>
            <a:r>
              <a:rPr lang="en-US"/>
              <a:t>HEALI partnership.</a:t>
            </a:r>
            <a:endParaRPr lang="en-US" dirty="0"/>
          </a:p>
          <a:p>
            <a:r>
              <a:rPr lang="en-US" dirty="0"/>
              <a:t>Identify a care model based on new needs and current agency capacity.</a:t>
            </a:r>
          </a:p>
          <a:p>
            <a:r>
              <a:rPr lang="en-US" dirty="0"/>
              <a:t>Build out NOWPOW service directory and utilization for referral.</a:t>
            </a:r>
          </a:p>
          <a:p>
            <a:r>
              <a:rPr lang="en-US" dirty="0"/>
              <a:t>Build out an advocacy agenda to educate NYSDOH on Long Island and other key stakeholders.</a:t>
            </a:r>
          </a:p>
          <a:p>
            <a:endParaRPr lang="en-US" dirty="0"/>
          </a:p>
        </p:txBody>
      </p:sp>
    </p:spTree>
    <p:extLst>
      <p:ext uri="{BB962C8B-B14F-4D97-AF65-F5344CB8AC3E}">
        <p14:creationId xmlns:p14="http://schemas.microsoft.com/office/powerpoint/2010/main" val="208505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924799" cy="5251887"/>
          </a:xfrm>
          <a:prstGeom prst="rect">
            <a:avLst/>
          </a:prstGeom>
        </p:spPr>
        <p:txBody>
          <a:bodyPr wrap="square">
            <a:spAutoFit/>
          </a:bodyPr>
          <a:lstStyle/>
          <a:p>
            <a:pPr algn="ctr">
              <a:lnSpc>
                <a:spcPct val="150000"/>
              </a:lnSpc>
              <a:spcBef>
                <a:spcPts val="600"/>
              </a:spcBef>
              <a:spcAft>
                <a:spcPts val="1200"/>
              </a:spcAft>
            </a:pPr>
            <a:r>
              <a:rPr lang="en-US" sz="2400" dirty="0">
                <a:solidFill>
                  <a:srgbClr val="565E68"/>
                </a:solidFill>
                <a:latin typeface="Calibri" panose="020F0502020204030204" pitchFamily="34" charset="0"/>
                <a:ea typeface="Calibri" panose="020F0502020204030204" pitchFamily="34" charset="0"/>
                <a:cs typeface="Times New Roman" panose="02020603050405020304" pitchFamily="18" charset="0"/>
              </a:rPr>
              <a:t>“Fully addressing social determinants of health requires a shift in power that enables marginalized communities to co-design their own healthcare solutions. Unfortunately, health insurers, while willing to alter payment models and entertain some changes in what they will pay for, have yet to grasp the more fundamental nature of the need for system change and community empowerment inherent in the idea that health, ultimately, is about much, much more than health care.”</a:t>
            </a:r>
          </a:p>
          <a:p>
            <a:pPr algn="ctr">
              <a:lnSpc>
                <a:spcPct val="150000"/>
              </a:lnSpc>
              <a:spcBef>
                <a:spcPts val="600"/>
              </a:spcBef>
              <a:spcAft>
                <a:spcPts val="1200"/>
              </a:spcAft>
            </a:pPr>
            <a:r>
              <a:rPr lang="en-US" sz="2400" dirty="0">
                <a:solidFill>
                  <a:srgbClr val="565E68"/>
                </a:solidFill>
                <a:latin typeface="Calibri" panose="020F0502020204030204" pitchFamily="34" charset="0"/>
                <a:ea typeface="Calibri" panose="020F0502020204030204" pitchFamily="34" charset="0"/>
                <a:cs typeface="Times New Roman" panose="02020603050405020304" pitchFamily="18" charset="0"/>
              </a:rPr>
              <a:t> </a:t>
            </a:r>
            <a:r>
              <a:rPr lang="en-US" sz="2400" b="1" i="1" dirty="0">
                <a:solidFill>
                  <a:srgbClr val="565E68"/>
                </a:solidFill>
                <a:latin typeface="Calibri" panose="020F0502020204030204" pitchFamily="34" charset="0"/>
                <a:ea typeface="Calibri" panose="020F0502020204030204" pitchFamily="34" charset="0"/>
                <a:cs typeface="Times New Roman" panose="02020603050405020304" pitchFamily="18" charset="0"/>
              </a:rPr>
              <a:t>American Journal of Managed Care, 2/15/18</a:t>
            </a:r>
            <a:endParaRPr lang="en-US" sz="2400" b="1" i="1" dirty="0">
              <a:solidFill>
                <a:srgbClr val="565E68"/>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Why is this work critical?</a:t>
            </a:r>
          </a:p>
        </p:txBody>
      </p:sp>
    </p:spTree>
    <p:extLst>
      <p:ext uri="{BB962C8B-B14F-4D97-AF65-F5344CB8AC3E}">
        <p14:creationId xmlns:p14="http://schemas.microsoft.com/office/powerpoint/2010/main" val="113085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a health equity focus?</a:t>
            </a:r>
          </a:p>
        </p:txBody>
      </p:sp>
      <p:pic>
        <p:nvPicPr>
          <p:cNvPr id="5"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219" t="16861" r="2265" b="18830"/>
          <a:stretch/>
        </p:blipFill>
        <p:spPr>
          <a:xfrm>
            <a:off x="-44449" y="1713386"/>
            <a:ext cx="4616449" cy="4038600"/>
          </a:xfrm>
        </p:spPr>
      </p:pic>
      <p:pic>
        <p:nvPicPr>
          <p:cNvPr id="6" name="Content Placeholder 3"/>
          <p:cNvPicPr>
            <a:picLocks noChangeAspect="1"/>
          </p:cNvPicPr>
          <p:nvPr/>
        </p:nvPicPr>
        <p:blipFill rotWithShape="1">
          <a:blip r:embed="rId4" cstate="print">
            <a:extLst>
              <a:ext uri="{28A0092B-C50C-407E-A947-70E740481C1C}">
                <a14:useLocalDpi xmlns:a14="http://schemas.microsoft.com/office/drawing/2010/main" val="0"/>
              </a:ext>
            </a:extLst>
          </a:blip>
          <a:srcRect t="10100" r="2859" b="25922"/>
          <a:stretch/>
        </p:blipFill>
        <p:spPr>
          <a:xfrm>
            <a:off x="4416053" y="1600200"/>
            <a:ext cx="4727947" cy="4151786"/>
          </a:xfrm>
          <a:prstGeom prst="rect">
            <a:avLst/>
          </a:prstGeom>
        </p:spPr>
      </p:pic>
      <p:sp>
        <p:nvSpPr>
          <p:cNvPr id="2" name="TextBox 1"/>
          <p:cNvSpPr txBox="1"/>
          <p:nvPr/>
        </p:nvSpPr>
        <p:spPr>
          <a:xfrm>
            <a:off x="442825" y="5701100"/>
            <a:ext cx="3485954" cy="369332"/>
          </a:xfrm>
          <a:prstGeom prst="rect">
            <a:avLst/>
          </a:prstGeom>
          <a:noFill/>
        </p:spPr>
        <p:txBody>
          <a:bodyPr wrap="none" rtlCol="0">
            <a:spAutoFit/>
          </a:bodyPr>
          <a:lstStyle/>
          <a:p>
            <a:r>
              <a:rPr lang="en-US" dirty="0">
                <a:solidFill>
                  <a:srgbClr val="FF0000"/>
                </a:solidFill>
              </a:rPr>
              <a:t>Value Based Payment Arrangement</a:t>
            </a:r>
          </a:p>
        </p:txBody>
      </p:sp>
      <p:sp>
        <p:nvSpPr>
          <p:cNvPr id="7" name="TextBox 6"/>
          <p:cNvSpPr txBox="1"/>
          <p:nvPr/>
        </p:nvSpPr>
        <p:spPr>
          <a:xfrm>
            <a:off x="5073561" y="5701100"/>
            <a:ext cx="3758337" cy="369332"/>
          </a:xfrm>
          <a:prstGeom prst="rect">
            <a:avLst/>
          </a:prstGeom>
          <a:noFill/>
        </p:spPr>
        <p:txBody>
          <a:bodyPr wrap="none" rtlCol="0">
            <a:spAutoFit/>
          </a:bodyPr>
          <a:lstStyle/>
          <a:p>
            <a:r>
              <a:rPr lang="en-US" dirty="0">
                <a:solidFill>
                  <a:srgbClr val="FF0000"/>
                </a:solidFill>
              </a:rPr>
              <a:t>Client Focused Service Delivery Model</a:t>
            </a:r>
          </a:p>
        </p:txBody>
      </p:sp>
    </p:spTree>
    <p:extLst>
      <p:ext uri="{BB962C8B-B14F-4D97-AF65-F5344CB8AC3E}">
        <p14:creationId xmlns:p14="http://schemas.microsoft.com/office/powerpoint/2010/main" val="53010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AE67E-73B4-48F9-A92D-86696C9890AF}"/>
              </a:ext>
            </a:extLst>
          </p:cNvPr>
          <p:cNvSpPr>
            <a:spLocks noGrp="1"/>
          </p:cNvSpPr>
          <p:nvPr>
            <p:ph type="title"/>
          </p:nvPr>
        </p:nvSpPr>
        <p:spPr/>
        <p:txBody>
          <a:bodyPr>
            <a:normAutofit/>
          </a:bodyPr>
          <a:lstStyle/>
          <a:p>
            <a:r>
              <a:rPr lang="en-US" dirty="0"/>
              <a:t>Question</a:t>
            </a:r>
          </a:p>
        </p:txBody>
      </p:sp>
      <p:sp>
        <p:nvSpPr>
          <p:cNvPr id="3" name="Content Placeholder 2">
            <a:extLst>
              <a:ext uri="{FF2B5EF4-FFF2-40B4-BE49-F238E27FC236}">
                <a16:creationId xmlns:a16="http://schemas.microsoft.com/office/drawing/2014/main" id="{AF8254FC-677E-456E-A7E7-005874EC71E2}"/>
              </a:ext>
            </a:extLst>
          </p:cNvPr>
          <p:cNvSpPr>
            <a:spLocks noGrp="1"/>
          </p:cNvSpPr>
          <p:nvPr>
            <p:ph idx="1"/>
          </p:nvPr>
        </p:nvSpPr>
        <p:spPr/>
        <p:txBody>
          <a:bodyPr/>
          <a:lstStyle/>
          <a:p>
            <a:r>
              <a:rPr lang="en-US" dirty="0"/>
              <a:t>Did DSRIP result in improved patient/client care?</a:t>
            </a:r>
          </a:p>
          <a:p>
            <a:endParaRPr lang="en-US" dirty="0"/>
          </a:p>
          <a:p>
            <a:r>
              <a:rPr lang="en-US" b="1" dirty="0">
                <a:solidFill>
                  <a:schemeClr val="tx1"/>
                </a:solidFill>
              </a:rPr>
              <a:t>Results</a:t>
            </a:r>
          </a:p>
          <a:p>
            <a:pPr lvl="1"/>
            <a:r>
              <a:rPr lang="en-US" b="1" dirty="0">
                <a:solidFill>
                  <a:schemeClr val="tx1"/>
                </a:solidFill>
              </a:rPr>
              <a:t>Yes: 76%</a:t>
            </a:r>
          </a:p>
          <a:p>
            <a:pPr lvl="1"/>
            <a:r>
              <a:rPr lang="en-US" b="1" dirty="0">
                <a:solidFill>
                  <a:schemeClr val="tx1"/>
                </a:solidFill>
              </a:rPr>
              <a:t>No: 24%</a:t>
            </a:r>
          </a:p>
        </p:txBody>
      </p:sp>
    </p:spTree>
    <p:extLst>
      <p:ext uri="{BB962C8B-B14F-4D97-AF65-F5344CB8AC3E}">
        <p14:creationId xmlns:p14="http://schemas.microsoft.com/office/powerpoint/2010/main" val="295234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AE67E-73B4-48F9-A92D-86696C9890AF}"/>
              </a:ext>
            </a:extLst>
          </p:cNvPr>
          <p:cNvSpPr>
            <a:spLocks noGrp="1"/>
          </p:cNvSpPr>
          <p:nvPr>
            <p:ph type="title"/>
          </p:nvPr>
        </p:nvSpPr>
        <p:spPr/>
        <p:txBody>
          <a:bodyPr>
            <a:normAutofit/>
          </a:bodyPr>
          <a:lstStyle/>
          <a:p>
            <a:r>
              <a:rPr lang="en-US" dirty="0"/>
              <a:t>Question</a:t>
            </a:r>
          </a:p>
        </p:txBody>
      </p:sp>
      <p:sp>
        <p:nvSpPr>
          <p:cNvPr id="3" name="Content Placeholder 2">
            <a:extLst>
              <a:ext uri="{FF2B5EF4-FFF2-40B4-BE49-F238E27FC236}">
                <a16:creationId xmlns:a16="http://schemas.microsoft.com/office/drawing/2014/main" id="{AF8254FC-677E-456E-A7E7-005874EC71E2}"/>
              </a:ext>
            </a:extLst>
          </p:cNvPr>
          <p:cNvSpPr>
            <a:spLocks noGrp="1"/>
          </p:cNvSpPr>
          <p:nvPr>
            <p:ph idx="1"/>
          </p:nvPr>
        </p:nvSpPr>
        <p:spPr/>
        <p:txBody>
          <a:bodyPr>
            <a:normAutofit/>
          </a:bodyPr>
          <a:lstStyle/>
          <a:p>
            <a:r>
              <a:rPr lang="en-US" dirty="0"/>
              <a:t>Has there been a shift in understanding of the impact of the Social Determinants of Health on patient care since DSRIP?</a:t>
            </a:r>
          </a:p>
          <a:p>
            <a:endParaRPr lang="en-US" dirty="0"/>
          </a:p>
          <a:p>
            <a:r>
              <a:rPr lang="en-US" b="1" dirty="0">
                <a:solidFill>
                  <a:schemeClr val="tx1"/>
                </a:solidFill>
              </a:rPr>
              <a:t>Results</a:t>
            </a:r>
          </a:p>
          <a:p>
            <a:pPr lvl="1"/>
            <a:r>
              <a:rPr lang="en-US" b="1" dirty="0">
                <a:solidFill>
                  <a:schemeClr val="tx1"/>
                </a:solidFill>
              </a:rPr>
              <a:t>Yes: 93%</a:t>
            </a:r>
          </a:p>
          <a:p>
            <a:pPr lvl="1"/>
            <a:r>
              <a:rPr lang="en-US" b="1" dirty="0">
                <a:solidFill>
                  <a:schemeClr val="tx1"/>
                </a:solidFill>
              </a:rPr>
              <a:t>No: 7%</a:t>
            </a:r>
          </a:p>
        </p:txBody>
      </p:sp>
    </p:spTree>
    <p:extLst>
      <p:ext uri="{BB962C8B-B14F-4D97-AF65-F5344CB8AC3E}">
        <p14:creationId xmlns:p14="http://schemas.microsoft.com/office/powerpoint/2010/main" val="151101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HEALI Collective Mission</a:t>
            </a:r>
          </a:p>
        </p:txBody>
      </p:sp>
      <p:sp>
        <p:nvSpPr>
          <p:cNvPr id="3" name="Content Placeholder 2"/>
          <p:cNvSpPr>
            <a:spLocks noGrp="1"/>
          </p:cNvSpPr>
          <p:nvPr>
            <p:ph idx="1"/>
          </p:nvPr>
        </p:nvSpPr>
        <p:spPr>
          <a:xfrm>
            <a:off x="228600" y="1400532"/>
            <a:ext cx="8686800" cy="4953000"/>
          </a:xfrm>
        </p:spPr>
        <p:txBody>
          <a:bodyPr>
            <a:noAutofit/>
          </a:bodyPr>
          <a:lstStyle/>
          <a:p>
            <a:pPr marL="0" indent="0">
              <a:buNone/>
            </a:pPr>
            <a:r>
              <a:rPr lang="en-US" dirty="0"/>
              <a:t>To engage health and human service agencies, community members and other stakeholders to ensure equitable health and life outcomes for all Long Islanders through cross-sector partnerships, innovative funding strategies and improvements in the health &amp; human service delivery system. We will use our collective power to influence public policy and investment decisions by funders. </a:t>
            </a:r>
          </a:p>
        </p:txBody>
      </p:sp>
    </p:spTree>
    <p:extLst>
      <p:ext uri="{BB962C8B-B14F-4D97-AF65-F5344CB8AC3E}">
        <p14:creationId xmlns:p14="http://schemas.microsoft.com/office/powerpoint/2010/main" val="1634210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HEALI Collective Vision</a:t>
            </a: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sz="3500" dirty="0"/>
              <a:t>To build and provide an integrated, holistic, culturally and linguistically responsive health and human service delivery system that results in equitable health and life outcomes for all Long Islanders.</a:t>
            </a:r>
          </a:p>
        </p:txBody>
      </p:sp>
    </p:spTree>
    <p:extLst>
      <p:ext uri="{BB962C8B-B14F-4D97-AF65-F5344CB8AC3E}">
        <p14:creationId xmlns:p14="http://schemas.microsoft.com/office/powerpoint/2010/main" val="172758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a:xfrm>
            <a:off x="452846" y="1417638"/>
            <a:ext cx="8229600" cy="5059362"/>
          </a:xfrm>
        </p:spPr>
        <p:txBody>
          <a:bodyPr>
            <a:noAutofit/>
          </a:bodyPr>
          <a:lstStyle/>
          <a:p>
            <a:r>
              <a:rPr lang="en-US" sz="2300" dirty="0"/>
              <a:t>Develop an IT infrastructure that allows for multi-directional data sharing among agencies, while respecting clients’ rights and protecting their privacy.</a:t>
            </a:r>
          </a:p>
          <a:p>
            <a:r>
              <a:rPr lang="en-US" sz="2300" dirty="0"/>
              <a:t>Improve connectivity between agencies as they screen clients and track referrals within the sector.</a:t>
            </a:r>
          </a:p>
          <a:p>
            <a:r>
              <a:rPr lang="en-US" sz="2300" dirty="0"/>
              <a:t>Engage community members, being inclusive and using a culturally and linguistically competent lens. </a:t>
            </a:r>
          </a:p>
          <a:p>
            <a:r>
              <a:rPr lang="en-US" sz="2300" dirty="0"/>
              <a:t>Use our collective power and unified voice to advocate for services and investments needed for Long Island’s diverse communities.</a:t>
            </a:r>
          </a:p>
          <a:p>
            <a:r>
              <a:rPr lang="en-US" sz="2300" dirty="0"/>
              <a:t>Develop strategies that simultaneously prepare CBOs for change, convey value and highlight our leadership and expertise to collectively impact a transforming healthcare system.</a:t>
            </a:r>
          </a:p>
        </p:txBody>
      </p:sp>
    </p:spTree>
    <p:extLst>
      <p:ext uri="{BB962C8B-B14F-4D97-AF65-F5344CB8AC3E}">
        <p14:creationId xmlns:p14="http://schemas.microsoft.com/office/powerpoint/2010/main" val="3784973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a:t>Which social determinants of health played the significant roles in health outcomes for our clients during COVID? (check all that apply)</a:t>
            </a:r>
          </a:p>
          <a:p>
            <a:pPr marL="3657600" lvl="8" indent="0" algn="ctr">
              <a:buNone/>
            </a:pPr>
            <a:r>
              <a:rPr lang="en-US" sz="2800" b="1" dirty="0"/>
              <a:t>Results</a:t>
            </a:r>
          </a:p>
          <a:p>
            <a:pPr lvl="1"/>
            <a:r>
              <a:rPr lang="en-US" dirty="0"/>
              <a:t>Access to internet/technology.      	</a:t>
            </a:r>
            <a:r>
              <a:rPr lang="en-US" dirty="0">
                <a:solidFill>
                  <a:schemeClr val="tx1"/>
                </a:solidFill>
              </a:rPr>
              <a:t>70%</a:t>
            </a:r>
            <a:r>
              <a:rPr lang="en-US" dirty="0"/>
              <a:t>            </a:t>
            </a:r>
          </a:p>
          <a:p>
            <a:pPr lvl="1"/>
            <a:r>
              <a:rPr lang="en-US" dirty="0"/>
              <a:t>Housing.					</a:t>
            </a:r>
            <a:r>
              <a:rPr lang="en-US" dirty="0">
                <a:solidFill>
                  <a:schemeClr val="tx1"/>
                </a:solidFill>
              </a:rPr>
              <a:t>82%</a:t>
            </a:r>
          </a:p>
          <a:p>
            <a:pPr lvl="1"/>
            <a:r>
              <a:rPr lang="en-US" dirty="0"/>
              <a:t>Access to food.				</a:t>
            </a:r>
            <a:r>
              <a:rPr lang="en-US" dirty="0">
                <a:solidFill>
                  <a:schemeClr val="tx1"/>
                </a:solidFill>
              </a:rPr>
              <a:t>67%</a:t>
            </a:r>
          </a:p>
          <a:p>
            <a:pPr lvl="1"/>
            <a:r>
              <a:rPr lang="en-US" dirty="0"/>
              <a:t>Job security. 				</a:t>
            </a:r>
            <a:r>
              <a:rPr lang="en-US" dirty="0">
                <a:solidFill>
                  <a:schemeClr val="tx1"/>
                </a:solidFill>
              </a:rPr>
              <a:t>45%</a:t>
            </a:r>
          </a:p>
          <a:p>
            <a:pPr lvl="1"/>
            <a:r>
              <a:rPr lang="en-US" dirty="0"/>
              <a:t>Job flexibility to work remotely. 	</a:t>
            </a:r>
            <a:r>
              <a:rPr lang="en-US" dirty="0">
                <a:solidFill>
                  <a:schemeClr val="tx1"/>
                </a:solidFill>
              </a:rPr>
              <a:t>57%</a:t>
            </a:r>
          </a:p>
          <a:p>
            <a:pPr lvl="1"/>
            <a:r>
              <a:rPr lang="en-US" dirty="0"/>
              <a:t>Childcare.				</a:t>
            </a:r>
            <a:r>
              <a:rPr lang="en-US" dirty="0">
                <a:solidFill>
                  <a:schemeClr val="tx1"/>
                </a:solidFill>
              </a:rPr>
              <a:t>67%</a:t>
            </a:r>
          </a:p>
          <a:p>
            <a:pPr lvl="1"/>
            <a:r>
              <a:rPr lang="en-US" dirty="0"/>
              <a:t>Access to healthcare.			</a:t>
            </a:r>
            <a:r>
              <a:rPr lang="en-US" dirty="0">
                <a:solidFill>
                  <a:schemeClr val="tx1"/>
                </a:solidFill>
              </a:rPr>
              <a:t>76%</a:t>
            </a:r>
          </a:p>
          <a:p>
            <a:pPr lvl="1"/>
            <a:r>
              <a:rPr lang="en-US" dirty="0"/>
              <a:t>Transportation.				</a:t>
            </a:r>
            <a:r>
              <a:rPr lang="en-US" dirty="0">
                <a:solidFill>
                  <a:schemeClr val="tx1"/>
                </a:solidFill>
              </a:rPr>
              <a:t>45%</a:t>
            </a:r>
          </a:p>
          <a:p>
            <a:pPr lvl="1"/>
            <a:r>
              <a:rPr lang="en-US" dirty="0"/>
              <a:t>Language access.			</a:t>
            </a:r>
            <a:r>
              <a:rPr lang="en-US" dirty="0">
                <a:solidFill>
                  <a:schemeClr val="tx1"/>
                </a:solidFill>
              </a:rPr>
              <a:t>56%</a:t>
            </a:r>
          </a:p>
          <a:p>
            <a:pPr lvl="1"/>
            <a:endParaRPr lang="en-US" dirty="0"/>
          </a:p>
          <a:p>
            <a:pPr lvl="1"/>
            <a:endParaRPr lang="en-US" dirty="0"/>
          </a:p>
        </p:txBody>
      </p:sp>
    </p:spTree>
    <p:extLst>
      <p:ext uri="{BB962C8B-B14F-4D97-AF65-F5344CB8AC3E}">
        <p14:creationId xmlns:p14="http://schemas.microsoft.com/office/powerpoint/2010/main" val="1507212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8098</TotalTime>
  <Words>860</Words>
  <Application>Microsoft Office PowerPoint</Application>
  <PresentationFormat>On-screen Show (4:3)</PresentationFormat>
  <Paragraphs>105</Paragraphs>
  <Slides>15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Successes &amp; Next Steps  </vt:lpstr>
      <vt:lpstr>Why is this work critical?</vt:lpstr>
      <vt:lpstr>Why a health equity focus?</vt:lpstr>
      <vt:lpstr>Question</vt:lpstr>
      <vt:lpstr>Question</vt:lpstr>
      <vt:lpstr>HEALI Collective Mission</vt:lpstr>
      <vt:lpstr>HEALI Collective Vision</vt:lpstr>
      <vt:lpstr>Goals</vt:lpstr>
      <vt:lpstr>Question</vt:lpstr>
      <vt:lpstr>Question</vt:lpstr>
      <vt:lpstr>Results</vt:lpstr>
      <vt:lpstr>1115 Waiver Demonstration Conceptual  Framework</vt:lpstr>
      <vt:lpstr>1115 Waiver Demonstration Conceptual  Framework</vt:lpstr>
      <vt:lpstr>Opportunities for HEALI</vt:lpstr>
      <vt:lpstr>Next Steps?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Marissa Hiruma</dc:creator>
  <cp:lastModifiedBy>Jake Ryan</cp:lastModifiedBy>
  <cp:revision>197</cp:revision>
  <cp:lastPrinted>2019-03-15T13:40:45Z</cp:lastPrinted>
  <dcterms:created xsi:type="dcterms:W3CDTF">2015-08-11T20:58:19Z</dcterms:created>
  <dcterms:modified xsi:type="dcterms:W3CDTF">2021-12-16T20:07:07Z</dcterms:modified>
</cp:coreProperties>
</file>